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509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yperparathyroidism and Bon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periosteal resorption]]></a:t>
            </a:r>
            <a:br/>
            <a:r>
              <a:rPr lang="en-US" strike="noStrike" sz="1400" spc="0" u="none" cap="none">
                <a:solidFill>
                  <a:srgbClr val="1E293B">
                    <a:alpha val="100000"/>
                  </a:srgbClr>
                </a:solidFill>
                <a:latin typeface="Calibri"/>
              </a:rPr>
              <a:t><![CDATA[Most commonly along radial aspect of middle phalan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lt and pepper skull]]></a:t>
            </a:r>
            <a:br/>
            <a:r>
              <a:rPr lang="en-US" strike="noStrike" sz="1400" spc="0" u="none" cap="none">
                <a:solidFill>
                  <a:srgbClr val="1E293B">
                    <a:alpha val="100000"/>
                  </a:srgbClr>
                </a:solidFill>
                <a:latin typeface="Calibri"/>
              </a:rPr>
              <a:t><![CDATA[Granular skull appear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own tumors]]></a:t>
            </a:r>
            <a:br/>
            <a:r>
              <a:rPr lang="en-US" strike="noStrike" sz="1400" spc="0" u="none" cap="none">
                <a:solidFill>
                  <a:srgbClr val="1E293B">
                    <a:alpha val="100000"/>
                  </a:srgbClr>
                </a:solidFill>
                <a:latin typeface="Calibri"/>
              </a:rPr>
              <a:t><![CDATA[Expansile lytic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use osteopenia]]></a:t>
            </a:r>
            <a:br/>
            <a:r>
              <a:rPr lang="en-US" strike="noStrike" sz="1400" spc="0" u="none" cap="none">
                <a:solidFill>
                  <a:srgbClr val="1E293B">
                    <a:alpha val="100000"/>
                  </a:srgbClr>
                </a:solidFill>
                <a:latin typeface="Calibri"/>
              </a:rPr>
              <a:t><![CDATA[Generalized reduction in bone den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oratory Findings]]></a:t>
            </a:r>
            <a:br/>
            <a:br/>
            <a:br/>
            <a:r>
              <a:rPr lang="en-US" strike="noStrike" sz="1400" spc="0" u="none" cap="none">
                <a:solidFill>
                  <a:srgbClr val="1E293B">
                    <a:alpha val="100000"/>
                  </a:srgbClr>
                </a:solidFill>
                <a:latin typeface="Calibri"/>
              </a:rPr>
              <a:t><![CDATA[Biochemical investigations play a crucial role in confirming the diagnosis of hyperparathyroid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ypical Fin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calcium]]></a:t>
            </a:r>
            <a:br/>
            <a:r>
              <a:rPr lang="en-US" strike="noStrike" sz="1400" spc="0" u="none" cap="none">
                <a:solidFill>
                  <a:srgbClr val="1E293B">
                    <a:alpha val="100000"/>
                  </a:srgbClr>
                </a:solidFill>
                <a:latin typeface="Calibri"/>
              </a:rPr>
              <a:t><![CDATA[Elev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phosphate]]></a:t>
            </a:r>
            <a:br/>
            <a:r>
              <a:rPr lang="en-US" strike="noStrike" sz="1400" spc="0" u="none" cap="none">
                <a:solidFill>
                  <a:srgbClr val="1E293B">
                    <a:alpha val="100000"/>
                  </a:srgbClr>
                </a:solidFill>
                <a:latin typeface="Calibri"/>
              </a:rPr>
              <a:t><![CDATA[L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thyroid hormone]]></a:t>
            </a:r>
            <a:br/>
            <a:r>
              <a:rPr lang="en-US" strike="noStrike" sz="1400" spc="0" u="none" cap="none">
                <a:solidFill>
                  <a:srgbClr val="1E293B">
                    <a:alpha val="100000"/>
                  </a:srgbClr>
                </a:solidFill>
                <a:latin typeface="Calibri"/>
              </a:rPr>
              <a:t><![CDATA[Elev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a:t>
            </a:r>
            <a:br/>
            <a:r>
              <a:rPr lang="en-US" strike="noStrike" sz="1400" spc="0" u="none" cap="none">
                <a:solidFill>
                  <a:srgbClr val="1E293B">
                    <a:alpha val="100000"/>
                  </a:srgbClr>
                </a:solidFill>
                <a:latin typeface="Calibri"/>
              </a:rPr>
              <a:t><![CDATA[Elev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Treatment depends on the underlying cause of hyperparathyroidism. Primary hyperparathyroidism is usually treated with surgical removal of the abnormal parathyroid gl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p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thyroidec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D supple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osphate supple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renal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treatment may be required for pathological fractures or severe skeletal deformities resulting from prolonged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Primary hyperparathyroidism commonly caused by parathyroid aden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periosteal bone resorption is the earliest radiographic 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own tumors represent areas of bone resorption and fib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calcium elevated with low serum phosph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ve treatment often requires parathyroidec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Kumar P, Clark M. Clinical Medicine.]]></a:t>
            </a:r>
            <a:br/>
            <a:r>
              <a:rPr lang="en-US" strike="noStrike" sz="1200" spc="0" u="none" cap="none">
                <a:solidFill>
                  <a:srgbClr val="1E293B">
                    <a:alpha val="100000"/>
                  </a:srgbClr>
                </a:solidFill>
                <a:latin typeface="Calibri"/>
              </a:rPr>
              <a:t><![CDATA[4. Harrison Principles of Internal Medic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yperparathyroidism and Bon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xcess PTH causes cortical bone loss via RANKL-mediated osteoclast activation; classic radiology: subperiosteal resorption, salt‑and‑pepper skull, brown tumors. Primary (adenoma), secondary (CKD/vit D deficiency), tertiary (autonomous) forms dictate biochemistry and treatment. DEXA: cortical loss at one‑third radius; labs—↑PTH, ↑ALP; Ca high in primary/tertiary, low‑normal in secondary; phosphate low in primary, high in CKD. Orthopaedic issues: fragility fractures, brown tumors, tendon ruptures; treat endocrine cause first, then stabilize fractures as per principles. Parathyroidectomy is definitive for symptomatic primary disease; watch for 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Hyperparathyroidism is an endocrine disorder characterized by excessive secretion of parathyroid hormone (PTH), leading to disturbances in calcium and phosphate metabolism. The skeletal system is one of the most significantly affected organs because PTH plays a major role in regulating bone remode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ed PTH levels stimulate osteoclastic bone resorption, resulting in progressive loss of bone mineral density. Chronic elevation of PTH can lead to skeletal manifestations such as osteitis fibrosa cystica, subperiosteal bone resorption, pathological fractures, and generalized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om an orthopaedic perspective, hyperparathyroidism is important because it can predispose patients to fragility fractures, bone deformities, and impaired fractur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he classic skeletal manifestation of hyperparathyroidism is subperiosteal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logy of Parathyroid Hormone]]></a:t>
            </a:r>
            <a:br/>
            <a:br/>
            <a:br/>
            <a:r>
              <a:rPr lang="en-US" strike="noStrike" sz="1400" spc="0" u="none" cap="none">
                <a:solidFill>
                  <a:srgbClr val="1E293B">
                    <a:alpha val="100000"/>
                  </a:srgbClr>
                </a:solidFill>
                <a:latin typeface="Calibri"/>
              </a:rPr>
              <a:t><![CDATA[Parathyroid hormone is secreted by the parathyroid glands in response to low serum calcium levels. The primary function of PTH is to increase serum calcium concentration through actions on bone, kidneys, and the gastrointestinal tra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tions of Parathyroid Horm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gan]]></a:t>
            </a:r>
            <a:br/>
            <a:r>
              <a:rPr lang="en-US" strike="noStrike" sz="1400" spc="0" u="none" cap="none">
                <a:solidFill>
                  <a:srgbClr val="1E293B">
                    <a:alpha val="100000"/>
                  </a:srgbClr>
                </a:solidFill>
                <a:latin typeface="Calibri"/>
              </a:rPr>
              <a:t><![CDATA[Effe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a:t>
            </a:r>
            <a:br/>
            <a:r>
              <a:rPr lang="en-US" strike="noStrike" sz="1400" spc="0" u="none" cap="none">
                <a:solidFill>
                  <a:srgbClr val="1E293B">
                    <a:alpha val="100000"/>
                  </a:srgbClr>
                </a:solidFill>
                <a:latin typeface="Calibri"/>
              </a:rPr>
              <a:t><![CDATA[Increases bone resor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idney]]></a:t>
            </a:r>
            <a:br/>
            <a:r>
              <a:rPr lang="en-US" strike="noStrike" sz="1400" spc="0" u="none" cap="none">
                <a:solidFill>
                  <a:srgbClr val="1E293B">
                    <a:alpha val="100000"/>
                  </a:srgbClr>
                </a:solidFill>
                <a:latin typeface="Calibri"/>
              </a:rPr>
              <a:t><![CDATA[Increases calcium reab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idney]]></a:t>
            </a:r>
            <a:br/>
            <a:r>
              <a:rPr lang="en-US" strike="noStrike" sz="1400" spc="0" u="none" cap="none">
                <a:solidFill>
                  <a:srgbClr val="1E293B">
                    <a:alpha val="100000"/>
                  </a:srgbClr>
                </a:solidFill>
                <a:latin typeface="Calibri"/>
              </a:rPr>
              <a:t><![CDATA[Decreases phosphate reab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stine]]></a:t>
            </a:r>
            <a:br/>
            <a:r>
              <a:rPr lang="en-US" strike="noStrike" sz="1400" spc="0" u="none" cap="none">
                <a:solidFill>
                  <a:srgbClr val="1E293B">
                    <a:alpha val="100000"/>
                  </a:srgbClr>
                </a:solidFill>
                <a:latin typeface="Calibri"/>
              </a:rPr>
              <a:t><![CDATA[Increases calcium absorption via vitamin D activ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combined effects result in increased circulating calcium levels while reducing serum phosphate lev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Hyperparathyroidism]]></a:t>
            </a:r>
            <a:br/>
            <a:br/>
            <a:br/>
            <a:r>
              <a:rPr lang="en-US" strike="noStrike" sz="1400" spc="0" u="none" cap="none">
                <a:solidFill>
                  <a:srgbClr val="1E293B">
                    <a:alpha val="100000"/>
                  </a:srgbClr>
                </a:solidFill>
                <a:latin typeface="Calibri"/>
              </a:rPr>
              <a:t><![CDATA[Hyperparathyroidism is classified into three main types based on the underlying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Examp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a:t>
            </a:r>
            <a:br/>
            <a:r>
              <a:rPr lang="en-US" strike="noStrike" sz="1400" spc="0" u="none" cap="none">
                <a:solidFill>
                  <a:srgbClr val="1E293B">
                    <a:alpha val="100000"/>
                  </a:srgbClr>
                </a:solidFill>
                <a:latin typeface="Calibri"/>
              </a:rPr>
              <a:t><![CDATA[Autonomous PTH secretion]]></a:t>
            </a:r>
            <a:br/>
            <a:r>
              <a:rPr lang="en-US" strike="noStrike" sz="1400" spc="0" u="none" cap="none">
                <a:solidFill>
                  <a:srgbClr val="1E293B">
                    <a:alpha val="100000"/>
                  </a:srgbClr>
                </a:solidFill>
                <a:latin typeface="Calibri"/>
              </a:rPr>
              <a:t><![CDATA[Parathyroid aden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a:t>
            </a:r>
            <a:br/>
            <a:r>
              <a:rPr lang="en-US" strike="noStrike" sz="1400" spc="0" u="none" cap="none">
                <a:solidFill>
                  <a:srgbClr val="1E293B">
                    <a:alpha val="100000"/>
                  </a:srgbClr>
                </a:solidFill>
                <a:latin typeface="Calibri"/>
              </a:rPr>
              <a:t><![CDATA[Response to chronic hypocalcemia]]></a:t>
            </a:r>
            <a:br/>
            <a:r>
              <a:rPr lang="en-US" strike="noStrike" sz="1400" spc="0" u="none" cap="none">
                <a:solidFill>
                  <a:srgbClr val="1E293B">
                    <a:alpha val="100000"/>
                  </a:srgbClr>
                </a:solidFill>
                <a:latin typeface="Calibri"/>
              </a:rPr>
              <a:t><![CDATA[Chronic kidney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tiary]]></a:t>
            </a:r>
            <a:br/>
            <a:r>
              <a:rPr lang="en-US" strike="noStrike" sz="1400" spc="0" u="none" cap="none">
                <a:solidFill>
                  <a:srgbClr val="1E293B">
                    <a:alpha val="100000"/>
                  </a:srgbClr>
                </a:solidFill>
                <a:latin typeface="Calibri"/>
              </a:rPr>
              <a:t><![CDATA[Long-standing secondary hyperparathyroidism]]></a:t>
            </a:r>
            <a:br/>
            <a:r>
              <a:rPr lang="en-US" strike="noStrike" sz="1400" spc="0" u="none" cap="none">
                <a:solidFill>
                  <a:srgbClr val="1E293B">
                    <a:alpha val="100000"/>
                  </a:srgbClr>
                </a:solidFill>
                <a:latin typeface="Calibri"/>
              </a:rPr>
              <a:t><![CDATA[Autonomous gland hyperplas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Manifestations]]></a:t>
            </a:r>
            <a:br/>
            <a:br/>
            <a:br/>
            <a:r>
              <a:rPr lang="en-US" strike="noStrike" sz="1400" spc="0" u="none" cap="none">
                <a:solidFill>
                  <a:srgbClr val="1E293B">
                    <a:alpha val="100000"/>
                  </a:srgbClr>
                </a:solidFill>
                <a:latin typeface="Calibri"/>
              </a:rPr>
              <a:t><![CDATA[Excessive parathyroid hormone stimulates osteoclastic bone resorption. Over time this leads to progressive weakening of the skelet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Skeletal Find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periosteal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ralized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own tum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itis fibrosa cystic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rtical bone is particularly affected, which explains why subperiosteal resorption is most commonly seen in the phalanges of the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itis Fibrosa Cystica]]></a:t>
            </a:r>
            <a:br/>
            <a:br/>
            <a:br/>
            <a:r>
              <a:rPr lang="en-US" strike="noStrike" sz="1400" spc="0" u="none" cap="none">
                <a:solidFill>
                  <a:srgbClr val="1E293B">
                    <a:alpha val="100000"/>
                  </a:srgbClr>
                </a:solidFill>
                <a:latin typeface="Calibri"/>
              </a:rPr>
              <a:t><![CDATA[Osteitis fibrosa cystica represents the severe skeletal form of hyperparathyroidism. It is characterized by increased osteoclastic activity leading to bone resorption and replacement of bone with fibrous tiss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process results in the formation of cystic bone lesions known as brown tumors. These lesions are not true neoplasms but represent areas of hemorrhage and fibrous tissue proliferation within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deform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ystic bone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Features]]></a:t>
            </a:r>
            <a:br/>
            <a:br/>
            <a:br/>
            <a:r>
              <a:rPr lang="en-US" strike="noStrike" sz="1400" spc="0" u="none" cap="none">
                <a:solidFill>
                  <a:srgbClr val="1E293B">
                    <a:alpha val="100000"/>
                  </a:srgbClr>
                </a:solidFill>
                <a:latin typeface="Calibri"/>
              </a:rPr>
              <a:t><![CDATA[Radiographic findings in hyperparathyroidism are often characteristic and help establish the dia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Feature]]></a:t>
            </a:r>
            <a:br/>
            <a:r>
              <a:rPr lang="en-US" strike="noStrike" sz="1400" spc="0" u="none" cap="none">
                <a:solidFill>
                  <a:srgbClr val="1E293B">
                    <a:alpha val="100000"/>
                  </a:srgbClr>
                </a:solidFill>
                <a:latin typeface="Calibri"/>
              </a:rPr>
              <a:t><![CDATA[D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2026-07-29T07:07:02Z</dcterms:created>
  <dcterms:modified xsi:type="dcterms:W3CDTF">2026-07-29T07:07:02Z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