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9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wkins Classification — Talar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anale-Kelly addition, 1978) — + Talonavicular dislocation]]></a:t>
            </a:r>
            <a:br/>
            <a:r>
              <a:rPr lang="en-US" strike="noStrike" sz="1400" spc="0" u="none" cap="none">
                <a:solidFill>
                  <a:srgbClr val="1E293B">
                    <a:alpha val="100000"/>
                  </a:srgbClr>
                </a:solidFill>
                <a:latin typeface="Calibri"/>
              </a:rPr>
              <a:t><![CDATA[All of Type III PLUS dislocation of the TALONAVICULAR joint; the talar head is also dislocated; ALL three joints of the talus (tibiotalar, subtalar, talonavicular) are disrupted; the talus has essentially `dropped out` of all its articulations; this is the most severe talar fracture]]></a:t>
            </a:r>
            <a:br/>
            <a:r>
              <a:rPr lang="en-US" strike="noStrike" sz="1400" spc="0" u="none" cap="none">
                <a:solidFill>
                  <a:srgbClr val="1E293B">
                    <a:alpha val="100000"/>
                  </a:srgbClr>
                </a:solidFill>
                <a:latin typeface="Calibri"/>
              </a:rPr>
              <a:t><![CDATA[ALL three talar articular relationships disrupted — the talus has lost all ligamentous and vascular attachments]]></a:t>
            </a:r>
            <a:br/>
            <a:r>
              <a:rPr lang="en-US" strike="noStrike" sz="1400" spc="0" u="none" cap="none">
                <a:solidFill>
                  <a:srgbClr val="1E293B">
                    <a:alpha val="100000"/>
                  </a:srgbClr>
                </a:solidFill>
                <a:latin typeface="Calibri"/>
              </a:rPr>
              <a:t><![CDATA[~90–100% AVN rate — complete vascular avulsion of the talus; essentially certain AVN; the talar body is an isolated devascularised fragment]]></a:t>
            </a:r>
            <a:br/>
            <a:r>
              <a:rPr lang="en-US" strike="noStrike" sz="1400" spc="0" u="none" cap="none">
                <a:solidFill>
                  <a:srgbClr val="1E293B">
                    <a:alpha val="100000"/>
                  </a:srgbClr>
                </a:solidFill>
                <a:latin typeface="Calibri"/>
              </a:rPr>
              <a:t><![CDATA[URGENT open reduction; skin necrosis risk; total talar collapse expected; primary tibiotalar + talonavicular arthrodesis (pantalar fusion) may be considered in elderly patients at the time of fixation; for young patients — attempt ORIF despite AVN certainty (osteonecrotic talus can remain functional for years before collapse requires fusion); Blair fusion (tibiocalcaneal fusion with anterior tibial graft strut) for salvage after total talar AVN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Sign — Predicting Vascularity]]></a:t>
            </a:r>
            <a:br/>
            <a:br/>
            <a:r>
              <a:rPr lang="en-US" strike="noStrike" sz="1400" spc="0" u="none" cap="none">
                <a:solidFill>
                  <a:srgbClr val="1E293B">
                    <a:alpha val="100000"/>
                  </a:srgbClr>
                </a:solidFill>
                <a:latin typeface="Calibri"/>
              </a:rPr>
              <a:t><![CDATA[The Hawkins sign (Hawkins 1970): a radiological sign that predicts the VIABILITY (vascularity) of the talar body following a talar neck fracture; assessed on the AP ankle radiograph at approximately 6–8 weeks post-injury (after reduction and fixation); the sign is a subchondral lucency (a `halo` of radiolucency) visible beneath the talar dome on the AP or mortise ankle X-ray; the mechanism: viable bone undergoes active bone resorption (osteoclastic activity) in response to the disuse osteoporosis of immobilisation — this subchondral resorption creates the lucent `halo` beneath the talar dome cartilage; an avascular (dead) bone cannot resorb → no subchondral lucency → the `Hawkins sign is ab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present (positive): subchondral lucency visible under the talar dome at 6–8 weeks = FAVOURABLE SIGN = viable bone (osteoclasts are active = blood supply intact); AVN is unlikely; the fracture is healing with viabl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absent (negative): no subchondral lucency at 6–8 weeks = UNFAVOURABLE SIGN = the bone is avascular (no osteoclastic activity = no blood supply); AVN is likely or established; MRI will confirm AVN (T1 dark signal in the talar body replacing the normal high-signal marrow fat); Note: the absence of the Hawkins sign does NOT mean AVN is DEFINITE — some patients with an initially absent Hawkins sign go on to revascularise; MRI is the definitive investigation for AV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Technique — Key Points]]></a:t>
            </a:r>
            <a:br/>
            <a:br/>
            <a:r>
              <a:rPr lang="en-US" strike="noStrike" sz="1400" spc="0" u="none" cap="none">
                <a:solidFill>
                  <a:srgbClr val="1E293B">
                    <a:alpha val="100000"/>
                  </a:srgbClr>
                </a:solidFill>
                <a:latin typeface="Calibri"/>
              </a:rPr>
              <a:t><![CDATA[Screw placement for talar neck fractures: cannulated screws placed from the talar head toward the body (antegrade — through the sinus tarsi approach) or from the posterior process toward the talar head (retrograde — through a posteromedial incision); two screws are preferred for rotational stability; the screws must avoid the articular surfaces; ideally, the screws should be placed as parallel as possible to compress the fracture; a single screw allows rotation and is less stable than two screws; the classic single anteromedial screw for talar neck fixation has been shown to be inadequate — two screws (medial + lateral) significantly improve tor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consequence: talar neck malunion (varus malunion is the most common) causes medial subtalar impingement and secondary subtalar arthritis; even minor residual varus malalignment (>5°) has been shown to significantly increase subtalar joint contact pressures and lead to early arthritis; CT pre- and post-operatively confirms reduction quality; the neck fracture reduction is assessed on the AP, lateral, and Canale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awkins classification: Type I (undisplaced — 0–13% AVN); Type II (subtalar dislocation — 20–50% AVN); Type III (subtalar + ankle dislocation — 80–100% AVN); Type IV (all 3 joints + talonavicular — ~100% AVN); AVN risk increases with each progressiv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alar body: artery of the tarsal canal (dominant, from posterior tibial artery) + artery of the sinus tarsi (from peroneal/anterior tibial arteries) + dorsalis pedis branches; tarsal canal artery most vulnerable to neck fractures with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subchondral lucency under the talar dome on AP ankle X-ray at 6–8 weeks = GOOD sign (viable bone resorbing = blood supply intact); absent Hawkins sign = UNFAVOURABLE (avascular bone cannot resorb); assessed at 6–8 weeks post-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emergency: talar body displaced medially, tenting the medial ankle skin; urgent open reduction to decompress the skin; near-universal AVN;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wkins LG. Fractures of the neck of the talus. J Bone Joint Surg Am. 1970;52(5):991–1002.]]></a:t>
            </a:r>
            <a:br/>
            <a:r>
              <a:rPr lang="en-US" strike="noStrike" sz="1200" spc="0" u="none" cap="none">
                <a:solidFill>
                  <a:srgbClr val="1E293B">
                    <a:alpha val="100000"/>
                  </a:srgbClr>
                </a:solidFill>
                <a:latin typeface="Calibri"/>
              </a:rPr>
              <a:t><![CDATA[Canale ST, Kelly FB Jr. Fractures of the neck of the talus. J Bone Joint Surg Am. 1978.]]></a:t>
            </a:r>
            <a:br/>
            <a:r>
              <a:rPr lang="en-US" strike="noStrike" sz="1200" spc="0" u="none" cap="none">
                <a:solidFill>
                  <a:srgbClr val="1E293B">
                    <a:alpha val="100000"/>
                  </a:srgbClr>
                </a:solidFill>
                <a:latin typeface="Calibri"/>
              </a:rPr>
              <a:t><![CDATA[Lindvall E et al. Open reduction and stable fixation of isolated, displaced talar neck and body fractures. J Bone Joint Surg Am. 2004.]]></a:t>
            </a:r>
            <a:br/>
            <a:r>
              <a:rPr lang="en-US" strike="noStrike" sz="1200" spc="0" u="none" cap="none">
                <a:solidFill>
                  <a:srgbClr val="1E293B">
                    <a:alpha val="100000"/>
                  </a:srgbClr>
                </a:solidFill>
                <a:latin typeface="Calibri"/>
              </a:rPr>
              <a:t><![CDATA[Vallier HA et al. Talar neck fractures — results and outcomes. J Bone Joint Surg Am. 2004.]]></a:t>
            </a:r>
            <a:br/>
            <a:r>
              <a:rPr lang="en-US" strike="noStrike" sz="1200" spc="0" u="none" cap="none">
                <a:solidFill>
                  <a:srgbClr val="1E293B">
                    <a:alpha val="100000"/>
                  </a:srgbClr>
                </a:solidFill>
                <a:latin typeface="Calibri"/>
              </a:rPr>
              <a:t><![CDATA[Elgafy H et al. Fractures of the talus. Orthop Clin North Am. 2001.]]></a:t>
            </a:r>
            <a:br/>
            <a:r>
              <a:rPr lang="en-US" strike="noStrike" sz="1200" spc="0" u="none" cap="none">
                <a:solidFill>
                  <a:srgbClr val="1E293B">
                    <a:alpha val="100000"/>
                  </a:srgbClr>
                </a:solidFill>
                <a:latin typeface="Calibri"/>
              </a:rPr>
              <a:t><![CDATA[Ebraheim NA et al. Talus fractures — a systematic review of the literature. Clin Orthop Surg.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alar Neck Fractures; Hawkins Classification; AVN Talus; Hawkins Sign; ORIF Ta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no dislocation; II: subtalar dislocation; III: subtalar + tibiotalar; IV: plus talonavicular. AVN risk escalates I→IV; displaced types require urgent reduction an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wkins Classification — Talar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alar Neck Fractures]]></a:t>
            </a:r>
            <a:br/>
            <a:br/>
            <a:r>
              <a:rPr lang="en-US" strike="noStrike" sz="1400" spc="0" u="none" cap="none">
                <a:solidFill>
                  <a:srgbClr val="1E293B">
                    <a:alpha val="100000"/>
                  </a:srgbClr>
                </a:solidFill>
                <a:latin typeface="Calibri"/>
              </a:rPr>
              <a:t><![CDATA[Fractures of the talar neck are among the most serious foot injuries, carrying a high risk of avascular necrosis (AVN) of the talar body — the devastating complication that distinguishes talar neck fractures from most other foot fractures. The talus is unique in that approximately 60% of its surface is covered by articular cartilage, leaving very little space for periosteal or direct vascular penetration. The blood supply to the talus is therefore precarious, entering primarily through the sinus tarsi and the tarsal canal, and is highly vulnerable to disruption by neck fractures with displacement. The Hawkins classification (1970), developed by H. Bradley Hawkins, grades talar neck fractures by the degree of displacement and the number of articular relationships disrupted — directly predicting AVN risk and guiding management u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talus: three main vascular sources supply the talus: (1) the artery of the tarsal sinus (from the anterior lateral malleolar artery and perforating peroneal artery via the sinus tarsi) — supplies the lateral body; (2) the artery of the tarsal canal (from the posterior tibial artery — the DOMINANT blood supply to the talar body, entering through the tarsal canal at the inferior neck-body junction) — supplies the main body; (3) branches from the dorsalis pedis artery (entering the dorsal neck) — supplies the talar head and dorsal neck; when the talar neck is fractured and the body is displaced, the artery of the tarsal canal is the most commonly disrupted vessel, leading to body AVN; the AVN rate increases directly with the degree of body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talar neck fracture (historically called `aviator`s astragalus` after WWI aircraft foot injuries) results from forced dorsiflexion of the foot — the talar neck impinges against the anterior tibia as the foot dorsiflexes maximally; the compression force fractures the neck of the talus; subsequent displacement depends on the energy of injury and the position of the foot at impact; higher-energy injuries (falls from height, road traffic accidents) produce great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br/>
            <a:br/>
            <a:r>
              <a:rPr lang="en-US" strike="noStrike" sz="1400" spc="0" u="none" cap="none">
                <a:solidFill>
                  <a:srgbClr val="1E293B">
                    <a:alpha val="100000"/>
                  </a:srgbClr>
                </a:solidFill>
                <a:latin typeface="Calibri"/>
              </a:rPr>
              <a:t><![CDATA[Hawkins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Joints Disrupted]]></a:t>
            </a:r>
            <a:br/>
            <a:r>
              <a:rPr lang="en-US" strike="noStrike" sz="1400" spc="0" u="none" cap="none">
                <a:solidFill>
                  <a:srgbClr val="1E293B">
                    <a:alpha val="100000"/>
                  </a:srgbClr>
                </a:solidFill>
                <a:latin typeface="Calibri"/>
              </a:rPr>
              <a:t><![CDATA[AVN Rat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fracture of the talar neck; no subluxation or dislocation of any joint; the fracture fragments remain in anatomical alignment; the fracture line is visible on X-ray or CT but there is no displacement]]></a:t>
            </a:r>
            <a:br/>
            <a:r>
              <a:rPr lang="en-US" strike="noStrike" sz="1400" spc="0" u="none" cap="none">
                <a:solidFill>
                  <a:srgbClr val="1E293B">
                    <a:alpha val="100000"/>
                  </a:srgbClr>
                </a:solidFill>
                <a:latin typeface="Calibri"/>
              </a:rPr>
              <a:t><![CDATA[NO joint disruption — all three articular relationships of the talus are intact (tibiotalar, subtalar, talonavicular)]]></a:t>
            </a:r>
            <a:br/>
            <a:r>
              <a:rPr lang="en-US" strike="noStrike" sz="1400" spc="0" u="none" cap="none">
                <a:solidFill>
                  <a:srgbClr val="1E293B">
                    <a:alpha val="100000"/>
                  </a:srgbClr>
                </a:solidFill>
                <a:latin typeface="Calibri"/>
              </a:rPr>
              <a:t><![CDATA[~0–13% AVN rate — the blood supply is largely intact because no displacement has torn the peritalar vascular structures; excellent prognosis for avoidance of AVN]]></a:t>
            </a:r>
            <a:br/>
            <a:r>
              <a:rPr lang="en-US" strike="noStrike" sz="1400" spc="0" u="none" cap="none">
                <a:solidFill>
                  <a:srgbClr val="1E293B">
                    <a:alpha val="100000"/>
                  </a:srgbClr>
                </a:solidFill>
                <a:latin typeface="Calibri"/>
              </a:rPr>
              <a:t><![CDATA[Non-weight-bearing cast for 8–12 weeks; some centres recommend ORIF even for Type I to provide stable fixation and prevent late displacement (particularly for athletes); conservative management is appropriate for truly undisplaced fractures; follow-up CT at 6–8 weeks to confirm position; the Hawkins sign (see below) assessed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ubtalar subluxation/dislocation]]></a:t>
            </a:r>
            <a:br/>
            <a:r>
              <a:rPr lang="en-US" strike="noStrike" sz="1400" spc="0" u="none" cap="none">
                <a:solidFill>
                  <a:srgbClr val="1E293B">
                    <a:alpha val="100000"/>
                  </a:srgbClr>
                </a:solidFill>
                <a:latin typeface="Calibri"/>
              </a:rPr>
              <a:t><![CDATA[The talar neck is fractured with SUBLUXATION or DISLOCATION of the SUBTALAR JOINT; the talar body remains in the ankle mortise (tibiotalar joint is maintained); the fracture causes the posterior talar fragment (the body) to tilt or displace at the subtalar joint level; the subtalar joint may be subluxed (partial malalignment) or frankly dislocated (the talar body is displaced from the calcaneus)]]></a:t>
            </a:r>
            <a:br/>
            <a:r>
              <a:rPr lang="en-US" strike="noStrike" sz="1400" spc="0" u="none" cap="none">
                <a:solidFill>
                  <a:srgbClr val="1E293B">
                    <a:alpha val="100000"/>
                  </a:srgbClr>
                </a:solidFill>
                <a:latin typeface="Calibri"/>
              </a:rPr>
              <a:t><![CDATA[Subtalar joint disrupted; tibiotalar (ankle) joint maintained; talonavicular joint maintained]]></a:t>
            </a:r>
            <a:br/>
            <a:r>
              <a:rPr lang="en-US" strike="noStrike" sz="1400" spc="0" u="none" cap="none">
                <a:solidFill>
                  <a:srgbClr val="1E293B">
                    <a:alpha val="100000"/>
                  </a:srgbClr>
                </a:solidFill>
                <a:latin typeface="Calibri"/>
              </a:rPr>
              <a:t><![CDATA[~20–50% AVN rate — the subtalar dislocation has torn the vessels in the tarsal canal (the dominant blood supply to the talar body); the risk increases with the degree of subtalar displacement; prompt reduction and fixation reduces AVN risk]]></a:t>
            </a:r>
            <a:br/>
            <a:r>
              <a:rPr lang="en-US" strike="noStrike" sz="1400" spc="0" u="none" cap="none">
                <a:solidFill>
                  <a:srgbClr val="1E293B">
                    <a:alpha val="100000"/>
                  </a:srgbClr>
                </a:solidFill>
                <a:latin typeface="Calibri"/>
              </a:rPr>
              <a:t><![CDATA[URGENT closed reduction (within 6 hours if possible); if closed reduction fails or fracture is displaced → ORIF; surgical fixation through the sinus tarsi (screw fixation from anterolateral or posteromedial); anatomical reduction of the neck fracture is the primary surgical goal; residual neck malunion causes secondary subtalar arthritis and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btalar + ankle dislocation]]></a:t>
            </a:r>
            <a:br/>
            <a:r>
              <a:rPr lang="en-US" strike="noStrike" sz="1400" spc="0" u="none" cap="none">
                <a:solidFill>
                  <a:srgbClr val="1E293B">
                    <a:alpha val="100000"/>
                  </a:srgbClr>
                </a:solidFill>
                <a:latin typeface="Calibri"/>
              </a:rPr>
              <a:t><![CDATA[The talar neck is fractured with dislocation of BOTH the subtalar joint AND the tibiotalar (ankle) joint; the talar body is dislocated from BOTH the calcaneus AND the ankle mortise; the talar body typically rotates 90° medially into the medial soft tissues of the ankle (the `medial malleolus dislocation`); the soft tissue attachments to the body are almost completely disrupted]]></a:t>
            </a:r>
            <a:br/>
            <a:r>
              <a:rPr lang="en-US" strike="noStrike" sz="1400" spc="0" u="none" cap="none">
                <a:solidFill>
                  <a:srgbClr val="1E293B">
                    <a:alpha val="100000"/>
                  </a:srgbClr>
                </a:solidFill>
                <a:latin typeface="Calibri"/>
              </a:rPr>
              <a:t><![CDATA[Subtalar AND tibiotalar (ankle) joints disrupted; the talar body is dislocated from both joints; most peritalar vessels are torn; skin compromise is common (the displaced talar body tents the medial ankle skin)]]></a:t>
            </a:r>
            <a:br/>
            <a:r>
              <a:rPr lang="en-US" strike="noStrike" sz="1400" spc="0" u="none" cap="none">
                <a:solidFill>
                  <a:srgbClr val="1E293B">
                    <a:alpha val="100000"/>
                  </a:srgbClr>
                </a:solidFill>
                <a:latin typeface="Calibri"/>
              </a:rPr>
              <a:t><![CDATA[~80–100% AVN rate — virtually all vessels supplying the talar body have been torn by the dislocation; AVN is expected in the vast majority of Type III injuries; the question is not IF AVN will occur but how severe it will be and what the functional consequence will be]]></a:t>
            </a:r>
            <a:br/>
            <a:r>
              <a:rPr lang="en-US" strike="noStrike" sz="1400" spc="0" u="none" cap="none">
                <a:solidFill>
                  <a:srgbClr val="1E293B">
                    <a:alpha val="100000"/>
                  </a:srgbClr>
                </a:solidFill>
                <a:latin typeface="Calibri"/>
              </a:rPr>
              <a:t><![CDATA[EMERGENCY — urgent open reduction; the displaced talar body frequently tents the medial ankle skin, creating a risk of skin necrosis and open injury; reduction must be performed urgently even if only to decompress the skin; ORIF with screws; despite the near-universal AVN rate, outcomes are better with anatomical reduction than with non-operative management; total talar collapse and subtalar/tibiotalar arthritis are expected long-term outcomes;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2026-05-25T03:11:43Z</dcterms:created>
  <dcterms:modified xsi:type="dcterms:W3CDTF">2026-05-25T03:11:43Z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