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804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llux Rigidu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dorsal first MTPJ pain; stiffness; swelling; shoe-fitting difficulty (toe box friction against dorsal osteophyte); altered gait — lateral foot supination during push-o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palpable dorsal osteophyte; restricted passive and active dorsiflexion; grind test — axial compression plus rotation of the proximal phalanx on the metatarsal head; positive if pain throughout arc of motion = Grade 3–4 with mid-ROM cartilage loss; if pain only at extremes = Grade 1–2, suitable for cheil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dorsiflexion in degrees (neutral and weightbearing), crepitus, dorsal osteophyte size, sesamoid tenderness, hallux interphalangeal joint (IPJ) hyperextension compensating for MTPJ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wear: shoe toe box height and width; patient often wears open-toed shoes or rocker-bottom shoes to offloa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AP, lateral, and oblique foot radiographs: essential for grading; assess joint space, osteophyte burden, sesamoid position and involvement, and Meary l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soft tissue assessment, osteochondral lesions, sesamoid abnormality, and pre-operative planning when diagnosis 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re-operative planning for complex cases; assesses sesamoid position and size of osteophytes more precisely than plain fil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ESR, CRP, uric acid — if inflammatory arthritis or gout suspected as secondary cause; HLA-B27 and RF if seronegative/seropositive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stiff-soled shoe, rocker-bottom sole — reduces MTPJ motion during gait; the most effective non-operativ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 extension insole: rigid carbon fibre or polypropylene extension under the first ray to the tip of the hallux — prevents MTPJ dorsiflexion; loads the IPJ instead; effective for mild-moderate hallux rigid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short-term pain relief; not disease-modify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corticosteroid injection: USS-guided; short-term benefit for acute inflammatory flares; not repeated more than 2–3 times; may temporarily allow continued activity while await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manual mobilisation of the first MTPJ; sesamoid mobilisation; strength training of flexors; some evidence for benefit in earl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fundamental surgical choice is between cheilectomy (joint-preserving) and arthrodesis (joint-sacrificing). This decision is primarily determined by the grade of disease and the presence or absence of mid-ROM pain (grind t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ilectomy: excision of dorsal osteophytes and up to 30% of the dorsal metatarsal head articular surface; increases MTPJ dorsiflexion; preserves the joint; indication — Grade 1–2 hallux rigidus; pain only at the extremes of motion; negative or equivocal grind test; good results in approximately 80–90% at 5–10 years for Grade 1–2; progression to arthrodesis required in approximately 15–20% at 1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cheilectomy: minimally invasive alternative; equivalent results to open; faster recovery; increasing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ghlin MJ, Shurnas PS. Hallux rigidus: grading and long-term results of operative treatment. J Bone Joint Surg Am. 2003;85(11):2072–2088.]]></a:t>
            </a:r>
            <a:br/>
            <a:r>
              <a:rPr lang="en-US" strike="noStrike" sz="1200" spc="0" u="none" cap="none">
                <a:solidFill>
                  <a:srgbClr val="1E293B">
                    <a:alpha val="100000"/>
                  </a:srgbClr>
                </a:solidFill>
                <a:latin typeface="Calibri"/>
              </a:rPr>
              <a:t><![CDATA[Horton GA et al. Metallic implant arthroplasty of the first metatarsophalangeal joint. J Bone Joint Surg Am. 1999.]]></a:t>
            </a:r>
            <a:br/>
            <a:r>
              <a:rPr lang="en-US" strike="noStrike" sz="1200" spc="0" u="none" cap="none">
                <a:solidFill>
                  <a:srgbClr val="1E293B">
                    <a:alpha val="100000"/>
                  </a:srgbClr>
                </a:solidFill>
                <a:latin typeface="Calibri"/>
              </a:rPr>
              <a:t><![CDATA[Heller WA, Brage ME. The effects of cheilectomy on dorsiflexion of the first metatarsophalangeal joint. Foot Ankle Int. 1997;18(12):803–808.]]></a:t>
            </a:r>
            <a:br/>
            <a:r>
              <a:rPr lang="en-US" strike="noStrike" sz="1200" spc="0" u="none" cap="none">
                <a:solidFill>
                  <a:srgbClr val="1E293B">
                    <a:alpha val="100000"/>
                  </a:srgbClr>
                </a:solidFill>
                <a:latin typeface="Calibri"/>
              </a:rPr>
              <a:t><![CDATA[Blyth MJ et al. Cheilectomy in hallux rigidus. J Bone Joint Surg Br. 1998.]]></a:t>
            </a:r>
            <a:br/>
            <a:r>
              <a:rPr lang="en-US" strike="noStrike" sz="1200" spc="0" u="none" cap="none">
                <a:solidFill>
                  <a:srgbClr val="1E293B">
                    <a:alpha val="100000"/>
                  </a:srgbClr>
                </a:solidFill>
                <a:latin typeface="Calibri"/>
              </a:rPr>
              <a:t><![CDATA[Davies MB et al. First metatarsophalangeal joint arthodesis in hallux rigidus. J Bone Joint Surg Br. 2005.]]></a:t>
            </a:r>
            <a:br/>
            <a:r>
              <a:rPr lang="en-US" strike="noStrike" sz="1200" spc="0" u="none" cap="none">
                <a:solidFill>
                  <a:srgbClr val="1E293B">
                    <a:alpha val="100000"/>
                  </a:srgbClr>
                </a:solidFill>
                <a:latin typeface="Calibri"/>
              </a:rPr>
              <a:t><![CDATA[Daniels TR et al. Foot Ankle Int. 2018 — Cartiva SCI trial (5-year non-inferiority data).]]></a:t>
            </a:r>
            <a:br/>
            <a:r>
              <a:rPr lang="en-US" strike="noStrike" sz="1200" spc="0" u="none" cap="none">
                <a:solidFill>
                  <a:srgbClr val="1E293B">
                    <a:alpha val="100000"/>
                  </a:srgbClr>
                </a:solidFill>
                <a:latin typeface="Calibri"/>
              </a:rPr>
              <a:t><![CDATA[Mann RA et al. Hallux rigidus: treatment by arthodesis. J Bone Joint Surg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osteoarthritis of the 1st MTP joint causing dorsal osteophytes, stiffness, and pain—especially with push‑off. Coughlin–Shurnas clinical–radiographic grading guides treatment (Grade 1: mild stiffness → Grade 4: severe stiffness with sesamoid involvement/near ankylosis). Cheilectomy ± Moberg (dorsal closing wedge) osteotomy for low‑grade disease; 1st MTP arthrodesis is the gold standard for advanced disease in active patients. Arthroplasty/hemicap considered selectively in low‑demand patients; interposition arthroplasty an option when motion preservation is desired but implants unsui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llux Rigidu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Hallux rigidus is degenerative arthritis of the first metatarsophalangeal joint (MTPJ), characterised by progressive loss of dorsiflexion, dorsal osteophyte formation, and pain. It is the most common arthritic condition of the foot and the second most common disorder of the hallux after hallux valgus. Understanding the grading systems, non-operative management hierarchy, and surgical options — particularly the decision between cheilectomy and arthrodesis — is central to the orthopaedic curric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ffects approximately 2.5% of adults over 50 years; bilateral in approximately 30%; slight female predominance in some series; prevalence increases significantly with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primary OA of the first MTPJ; articular cartilage loss → subchondral sclerosis → osteophyte formation → dorsal impingement → progressive loss of dorsiflexion; the dorsal osteophyte impinges during push-off, which requires approximately 65° of MTPJ dorsiflexion for normal ga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llux requires 65° of dorsiflexion for normal walking and 90° for running — when this is lost, patients compensate by supinating the foot, rolling off the lateral forefoot, avoiding push-off, or flexing the knee early; these compensatory gait changes produce secondary problems including metatarsalgia, lateral column overload, and knee/hip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primary (idiopathic) most common; secondary causes include previous trauma (turf toe, first MTPJ fracture), osteochondral defect, hallux valgus surgery, gout, rheumatoid arthritis, and osteo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long first metatarsal (Morton foot), pes planus, hallux valgus, and prior injury to the first MTP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Systems]]></a:t>
            </a:r>
            <a:br/>
            <a:br/>
            <a:r>
              <a:rPr lang="en-US" strike="noStrike" sz="1400" spc="0" u="none" cap="none">
                <a:solidFill>
                  <a:srgbClr val="1E293B">
                    <a:alpha val="100000"/>
                  </a:srgbClr>
                </a:solidFill>
                <a:latin typeface="Calibri"/>
              </a:rPr>
              <a:t><![CDATA[Multiple grading systems exist for hallux rigidus. The Coughlin and Shurnas classification is the most widely used and validated, integrating clinical and radiolog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Dorsiflexion]]></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Prefer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40–60°; 20% loss]]></a:t>
            </a:r>
            <a:br/>
            <a:r>
              <a:rPr lang="en-US" strike="noStrike" sz="1400" spc="0" u="none" cap="none">
                <a:solidFill>
                  <a:srgbClr val="1E293B">
                    <a:alpha val="100000"/>
                  </a:srgbClr>
                </a:solidFill>
                <a:latin typeface="Calibri"/>
              </a:rPr>
              <a:t><![CDATA[Normal or minimal dorsal osteophyte]]></a:t>
            </a:r>
            <a:br/>
            <a:r>
              <a:rPr lang="en-US" strike="noStrike" sz="1400" spc="0" u="none" cap="none">
                <a:solidFill>
                  <a:srgbClr val="1E293B">
                    <a:alpha val="100000"/>
                  </a:srgbClr>
                </a:solidFill>
                <a:latin typeface="Calibri"/>
              </a:rPr>
              <a:t><![CDATA[Stiffness; no pain through mid-ROM]]></a:t>
            </a:r>
            <a:br/>
            <a:r>
              <a:rPr lang="en-US" strike="noStrike" sz="1400" spc="0" u="none" cap="none">
                <a:solidFill>
                  <a:srgbClr val="1E293B">
                    <a:alpha val="100000"/>
                  </a:srgbClr>
                </a:solidFill>
                <a:latin typeface="Calibri"/>
              </a:rPr>
              <a:t><![CDATA[Non-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30–40°; 20–50% loss]]></a:t>
            </a:r>
            <a:br/>
            <a:r>
              <a:rPr lang="en-US" strike="noStrike" sz="1400" spc="0" u="none" cap="none">
                <a:solidFill>
                  <a:srgbClr val="1E293B">
                    <a:alpha val="100000"/>
                  </a:srgbClr>
                </a:solidFill>
                <a:latin typeface="Calibri"/>
              </a:rPr>
              <a:t><![CDATA[Dorsal osteophyte; minimal joint space loss; mild periarticular sclerosis]]></a:t>
            </a:r>
            <a:br/>
            <a:r>
              <a:rPr lang="en-US" strike="noStrike" sz="1400" spc="0" u="none" cap="none">
                <a:solidFill>
                  <a:srgbClr val="1E293B">
                    <a:alpha val="100000"/>
                  </a:srgbClr>
                </a:solidFill>
                <a:latin typeface="Calibri"/>
              </a:rPr>
              <a:t><![CDATA[Mild pain at extremes of motion; stiffness]]></a:t>
            </a:r>
            <a:br/>
            <a:r>
              <a:rPr lang="en-US" strike="noStrike" sz="1400" spc="0" u="none" cap="none">
                <a:solidFill>
                  <a:srgbClr val="1E293B">
                    <a:alpha val="100000"/>
                  </a:srgbClr>
                </a:solidFill>
                <a:latin typeface="Calibri"/>
              </a:rPr>
              <a:t><![CDATA[Cheil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10–30°; 50–75% loss]]></a:t>
            </a:r>
            <a:br/>
            <a:r>
              <a:rPr lang="en-US" strike="noStrike" sz="1400" spc="0" u="none" cap="none">
                <a:solidFill>
                  <a:srgbClr val="1E293B">
                    <a:alpha val="100000"/>
                  </a:srgbClr>
                </a:solidFill>
                <a:latin typeface="Calibri"/>
              </a:rPr>
              <a:t><![CDATA[Dorsal, medial, and lateral osteophytes; <25% joint space loss; sesamoid involvement]]></a:t>
            </a:r>
            <a:br/>
            <a:r>
              <a:rPr lang="en-US" strike="noStrike" sz="1400" spc="0" u="none" cap="none">
                <a:solidFill>
                  <a:srgbClr val="1E293B">
                    <a:alpha val="100000"/>
                  </a:srgbClr>
                </a:solidFill>
                <a:latin typeface="Calibri"/>
              </a:rPr>
              <a:t><![CDATA[Pain throughout arc of motion; functional limitation]]></a:t>
            </a:r>
            <a:br/>
            <a:r>
              <a:rPr lang="en-US" strike="noStrike" sz="1400" spc="0" u="none" cap="none">
                <a:solidFill>
                  <a:srgbClr val="1E293B">
                    <a:alpha val="100000"/>
                  </a:srgbClr>
                </a:solidFill>
                <a:latin typeface="Calibri"/>
              </a:rPr>
              <a:t><![CDATA[Cheilectomy ± Moberg; consid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10°; >75% loss]]></a:t>
            </a:r>
            <a:br/>
            <a:r>
              <a:rPr lang="en-US" strike="noStrike" sz="1400" spc="0" u="none" cap="none">
                <a:solidFill>
                  <a:srgbClr val="1E293B">
                    <a:alpha val="100000"/>
                  </a:srgbClr>
                </a:solidFill>
                <a:latin typeface="Calibri"/>
              </a:rPr>
              <a:t><![CDATA[Significant joint space loss; extensive osteophytes; subchondral cysts; >25% joint space loss]]></a:t>
            </a:r>
            <a:br/>
            <a:r>
              <a:rPr lang="en-US" strike="noStrike" sz="1400" spc="0" u="none" cap="none">
                <a:solidFill>
                  <a:srgbClr val="1E293B">
                    <a:alpha val="100000"/>
                  </a:srgbClr>
                </a:solidFill>
                <a:latin typeface="Calibri"/>
              </a:rPr>
              <a:t><![CDATA[Constant or near-constant pain; pain even at mid-ROM; significant functional impairment]]></a:t>
            </a:r>
            <a:br/>
            <a:r>
              <a:rPr lang="en-US" strike="noStrike" sz="1400" spc="0" u="none" cap="none">
                <a:solidFill>
                  <a:srgbClr val="1E293B">
                    <a:alpha val="100000"/>
                  </a:srgbClr>
                </a:solidFill>
                <a:latin typeface="Calibri"/>
              </a:rPr>
              <a:t><![CDATA[Arthrodesis (gold standard for Grade 3–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Variable (stiff in mid-position)]]></a:t>
            </a:r>
            <a:br/>
            <a:r>
              <a:rPr lang="en-US" strike="noStrike" sz="1400" spc="0" u="none" cap="none">
                <a:solidFill>
                  <a:srgbClr val="1E293B">
                    <a:alpha val="100000"/>
                  </a:srgbClr>
                </a:solidFill>
                <a:latin typeface="Calibri"/>
              </a:rPr>
              <a:t><![CDATA[As Grade 3]]></a:t>
            </a:r>
            <a:br/>
            <a:r>
              <a:rPr lang="en-US" strike="noStrike" sz="1400" spc="0" u="none" cap="none">
                <a:solidFill>
                  <a:srgbClr val="1E293B">
                    <a:alpha val="100000"/>
                  </a:srgbClr>
                </a:solidFill>
                <a:latin typeface="Calibri"/>
              </a:rPr>
              <a:t><![CDATA[Pain even in mid-ROM (not just at extremes); destroyed joint; crepitus throughout]]></a:t>
            </a:r>
            <a:br/>
            <a:r>
              <a:rPr lang="en-US" strike="noStrike" sz="1400" spc="0" u="none" cap="none">
                <a:solidFill>
                  <a:srgbClr val="1E293B">
                    <a:alpha val="100000"/>
                  </a:srgbClr>
                </a:solidFill>
                <a:latin typeface="Calibri"/>
              </a:rPr>
              <a:t><![CDATA[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2026-04-07T12:16:58Z</dcterms:created>
  <dcterms:modified xsi:type="dcterms:W3CDTF">2026-04-07T12:16:58Z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