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91467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Gustilo–Anderson — Open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B]]></a:t>
            </a:r>
            <a:br/>
            <a:r>
              <a:rPr lang="en-US" strike="noStrike" sz="1400" spc="0" u="none" cap="none">
                <a:solidFill>
                  <a:srgbClr val="1E293B">
                    <a:alpha val="100000"/>
                  </a:srgbClr>
                </a:solidFill>
                <a:latin typeface="Calibri"/>
              </a:rPr>
              <a:t><![CDATA[>10 cm (often much larger)]]></a:t>
            </a:r>
            <a:br/>
            <a:r>
              <a:rPr lang="en-US" strike="noStrike" sz="1400" spc="0" u="none" cap="none">
                <a:solidFill>
                  <a:srgbClr val="1E293B">
                    <a:alpha val="100000"/>
                  </a:srgbClr>
                </a:solidFill>
                <a:latin typeface="Calibri"/>
              </a:rPr>
              <a:t><![CDATA[Very high — massive]]></a:t>
            </a:r>
            <a:br/>
            <a:r>
              <a:rPr lang="en-US" strike="noStrike" sz="1400" spc="0" u="none" cap="none">
                <a:solidFill>
                  <a:srgbClr val="1E293B">
                    <a:alpha val="100000"/>
                  </a:srgbClr>
                </a:solidFill>
                <a:latin typeface="Calibri"/>
              </a:rPr>
              <a:t><![CDATA[Extensive periosteal stripping with bone exposure; massive contamination; soft tissue coverage is NOT possible without LOCAL or FREE FLAP reconstruction; bone is exposed and cannot be covered with local tissue alone; the wound cannot be closed without plastic surgery input; significant muscle and periosteal loss; `fix and flap` principle applies — definitive skeletal fixation + soft tissue coverage within 72 hours (the `Godina window`)]]></a:t>
            </a:r>
            <a:br/>
            <a:r>
              <a:rPr lang="en-US" strike="noStrike" sz="1400" spc="0" u="none" cap="none">
                <a:solidFill>
                  <a:srgbClr val="1E293B">
                    <a:alpha val="100000"/>
                  </a:srgbClr>
                </a:solidFill>
                <a:latin typeface="Calibri"/>
              </a:rPr>
              <a:t><![CDATA[~10–50%]]></a:t>
            </a:r>
            <a:br/>
            <a:r>
              <a:rPr lang="en-US" strike="noStrike" sz="1400" spc="0" u="none" cap="none">
                <a:solidFill>
                  <a:srgbClr val="1E293B">
                    <a:alpha val="100000"/>
                  </a:srgbClr>
                </a:solidFill>
                <a:latin typeface="Calibri"/>
              </a:rPr>
              <a:t><![CDATA[IV antibiotics (co-amoxiclav 1.2g + gentamicin 5 mg/kg OD); referral to Major Trauma Centre (MTC) with plastic surgery; combined ortho + plastics surgery (`fix and flap` within 72 hours); free flap or local flap for coverage; temporary NPWT; prolonged antibiotic course; highest infection and non-union rates; the most surgically demanding routine open fracture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C]]></a:t>
            </a:r>
            <a:br/>
            <a:r>
              <a:rPr lang="en-US" strike="noStrike" sz="1400" spc="0" u="none" cap="none">
                <a:solidFill>
                  <a:srgbClr val="1E293B">
                    <a:alpha val="100000"/>
                  </a:srgbClr>
                </a:solidFill>
                <a:latin typeface="Calibri"/>
              </a:rPr>
              <a:t><![CDATA[Any size]]></a:t>
            </a:r>
            <a:br/>
            <a:r>
              <a:rPr lang="en-US" strike="noStrike" sz="1400" spc="0" u="none" cap="none">
                <a:solidFill>
                  <a:srgbClr val="1E293B">
                    <a:alpha val="100000"/>
                  </a:srgbClr>
                </a:solidFill>
                <a:latin typeface="Calibri"/>
              </a:rPr>
              <a:t><![CDATA[Any contamination]]></a:t>
            </a:r>
            <a:br/>
            <a:r>
              <a:rPr lang="en-US" strike="noStrike" sz="1400" spc="0" u="none" cap="none">
                <a:solidFill>
                  <a:srgbClr val="1E293B">
                    <a:alpha val="100000"/>
                  </a:srgbClr>
                </a:solidFill>
                <a:latin typeface="Calibri"/>
              </a:rPr>
              <a:t><![CDATA[ANY open fracture associated with an arterial injury requiring vascular repair for limb viability; the presence of a vascular injury requiring repair converts ANY open fracture to Type IIIC; the vascular injury may be to the main axial vessels or their major branches; the fracture itself may be simple or comminuted, but the vascular component defines this as IIIC; limb viability depends on the vascular repair]]></a:t>
            </a:r>
            <a:br/>
            <a:r>
              <a:rPr lang="en-US" strike="noStrike" sz="1400" spc="0" u="none" cap="none">
                <a:solidFill>
                  <a:srgbClr val="1E293B">
                    <a:alpha val="100000"/>
                  </a:srgbClr>
                </a:solidFill>
                <a:latin typeface="Calibri"/>
              </a:rPr>
              <a:t><![CDATA[~25–50%; amputation rate ~25–90%]]></a:t>
            </a:r>
            <a:br/>
            <a:r>
              <a:rPr lang="en-US" strike="noStrike" sz="1400" spc="0" u="none" cap="none">
                <a:solidFill>
                  <a:srgbClr val="1E293B">
                    <a:alpha val="100000"/>
                  </a:srgbClr>
                </a:solidFill>
                <a:latin typeface="Calibri"/>
              </a:rPr>
              <a:t><![CDATA[Vascular surgery + orthopaedic combined management; limb viability assessment using the 6 Ps; sequence: SKELETAL STABILISATION FIRST (external fixator to maintain bone length and prevent vessel repair disruption from fracture movement) THEN temporary intraluminal shunt to restore flow THEN definitive vascular repair (bypass or primary anastomosis) THEN definitive orthopaedic fixation; 4-compartment fasciotomy of the lower leg routinely after revascularisation to prevent reperfusion compartment syndrome; amputation vs salvage decision (MESS score, NISSSA, patient fac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AST 4 — The `Fix and Flap` Principle]]></a:t>
            </a:r>
            <a:br/>
            <a:br/>
            <a:r>
              <a:rPr lang="en-US" strike="noStrike" sz="1400" spc="0" u="none" cap="none">
                <a:solidFill>
                  <a:srgbClr val="1E293B">
                    <a:alpha val="100000"/>
                  </a:srgbClr>
                </a:solidFill>
                <a:latin typeface="Calibri"/>
              </a:rPr>
              <a:t><![CDATA[The British Orthopaedic Association Standards for Trauma (BOAST 4): the key management standards for open fractures in the UK; the landmark principle from BOAST 4 (and Godina`s original work) is that Gustilo IIIB fractures require BOTH definitive skeletal fixation AND soft tissue coverage within 72 hours of injury (the `Godina window`); Godina (1986) demonstrated that free flap reconstruction performed within 72 hours of injury had dramatically lower failure rates (~0.75%) than reconstruction performed between 72 hours and 3 months (~12% failure); early soft tissue coverage prevents infection, allows wound healing, and protects exposed bone and hardware; the `fix and flap` is performed as a COMBINED SIMULTANEOUS orthopaedic + plastic surgery procedure in a Major Trauma Centre — the orthopaedic surgeon performs definitive fixation (IM nail or plate) while the plastic surgeon simultaneously harvests and insets the free fla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AST 4 key standards: (1) photograph the wound immediately on arrival (before any dressing); (2) cover with saline-soaked gauze and impermeable film (not betadine-soaked); (3) IV antibiotics within 1 hour of injury; (4) Gustilo IIIB/C = refer to Major Trauma Centre (MTC) — do NOT debride at a peripheral unit without plastic surgery capability; (5) formal debridement and fixation within 24 hours at the MTC; (6) `fix and flap` within 72 hours; (7) no unnecessary wound re-examination in the emergency department (one photograph, one examination, then cov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ibiotic regimens (UK BOAST/SIGN guidance): co-amoxiclav 1.2g IV q8h for Type I and II; co-amoxiclav 1.2g IV + gentamicin 5 mg/kg IV OD for Type III; metronidazole 500 mg IV for heavily contaminated wounds (farm/sewage/bowel injury); first dose within 1 hour of injury; continue until wound closure or definitive surgery (max 72 hours for prophylax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Gustilo-Anderson: Type I (<1 cm, clean, ~0–2% infection); Type II (1–10 cm, moderate, 2–5%); Type IIIA (>10 cm, high energy, adequate coverage possible, 7–10%); Type IIIB (bone exposed, flap needed, 10–50%); Type IIIC (vascular injury, 25–50%, amputation rate up to 90%)]]>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IIA vs IIIB distinction: the single most important distinction in the classification; IIIA = adequate soft tissue cover IS achievable WITHOUT a flap; IIIB = cover is NOT achievable without a flap (local or free); this distinction determines whether plastic surgery is required for cover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C: the presence of arterial injury requiring repair = IIIC regardless of wound size or contamination; sequence = skeletal stabilisation (ExFix) FIRST → shunt → vascular repair → fasciotomy; the most complex and dangerous open fracture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 and flap within 72 hours (Godina window): IIIB fractures require combined ortho + plastic surgery within 72 hours; Godina 1986 demonstrated 0.75% free flap failure within 72 hours vs 12% failure after 72 hours; BOAST 4 mandates referral to MTC for IIIB/C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ustilo RB, Anderson JT. Prevention of infection in the treatment of one thousand and twenty-five open fractures of long bones — retrospective and prospective analyses. J Bone Joint Surg Am. 1976;58(4):453–458.]]></a:t>
            </a:r>
            <a:br/>
            <a:r>
              <a:rPr lang="en-US" strike="noStrike" sz="1200" spc="0" u="none" cap="none">
                <a:solidFill>
                  <a:srgbClr val="1E293B">
                    <a:alpha val="100000"/>
                  </a:srgbClr>
                </a:solidFill>
                <a:latin typeface="Calibri"/>
              </a:rPr>
              <a:t><![CDATA[Gustilo RB, Mendoza RM, Williams DN. Problems in the management of type III (severe) open fractures — a new classification of type III open fractures. J Trauma. 1984;24(8):742–746.]]></a:t>
            </a:r>
            <a:br/>
            <a:r>
              <a:rPr lang="en-US" strike="noStrike" sz="1200" spc="0" u="none" cap="none">
                <a:solidFill>
                  <a:srgbClr val="1E293B">
                    <a:alpha val="100000"/>
                  </a:srgbClr>
                </a:solidFill>
                <a:latin typeface="Calibri"/>
              </a:rPr>
              <a:t><![CDATA[Godina M. Early microsurgical reconstruction of complex trauma of the extremities. Plast Reconstr Surg. 1986.]]></a:t>
            </a:r>
            <a:br/>
            <a:r>
              <a:rPr lang="en-US" strike="noStrike" sz="1200" spc="0" u="none" cap="none">
                <a:solidFill>
                  <a:srgbClr val="1E293B">
                    <a:alpha val="100000"/>
                  </a:srgbClr>
                </a:solidFill>
                <a:latin typeface="Calibri"/>
              </a:rPr>
              <a:t><![CDATA[British Orthopaedic Association / British Association of Plastic, Reconstructive and Aesthetic Surgeons. BOAST 4: The Management of Severe Open Lower Limb Fractures. 2009.]]></a:t>
            </a:r>
            <a:br/>
            <a:r>
              <a:rPr lang="en-US" strike="noStrike" sz="1200" spc="0" u="none" cap="none">
                <a:solidFill>
                  <a:srgbClr val="1E293B">
                    <a:alpha val="100000"/>
                  </a:srgbClr>
                </a:solidFill>
                <a:latin typeface="Calibri"/>
              </a:rPr>
              <a:t><![CDATA[Bhandari M et al. FLOW trial — fluid lavage in open wounds. NEJM. 2015....]]></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10 cm/high-energy or extensive damage. IIIa: adequate coverage; IIIb: periosteal stripping, needs flap; IIIc: arterial injury requiring repair. Higher grade → higher infection/nonunion; guides antibiotics, debridement, cover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Gustilo–Anderson — Open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Historical Background]]></a:t>
            </a:r>
            <a:br/>
            <a:br/>
            <a:r>
              <a:rPr lang="en-US" strike="noStrike" sz="1400" spc="0" u="none" cap="none">
                <a:solidFill>
                  <a:srgbClr val="1E293B">
                    <a:alpha val="100000"/>
                  </a:srgbClr>
                </a:solidFill>
                <a:latin typeface="Calibri"/>
              </a:rPr>
              <a:t><![CDATA[The Gustilo-Anderson classification is the universal standard for grading the severity of open fractures and guiding their management. It was developed by Ramon Gustilo and John Anderson in 1976 based on a prospective review of 1,025 open long bone fractures at Hennepin County Medical Center, Minneapolis. A landmark paper in 1984 (Gustilo, Mendoza, and Williams) refined the system by subdividing the original Type III into Types IIIA, IIIB, and IIIC — creating the six-grade system universally used today. The classification is based on the size of the wound, the degree of contamination, the extent of soft tissue injury (muscle viability, periosteal stripping), and the presence of vascular injury. The classification directly predicts infection risk, guides antibiotic selection, determines the need for plastic surgery input (soft tissue coverage), and informs the urgency and complexity of surgical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open fractures account for approximately 2–4% of all long bone fractures; the tibia is the most commonly open-fractured bone (thin anteromedial soft tissue coverage + subcutaneous position); the incidence of open fractures is increasing with high-energy trauma from road traffic accidents; the infection rate after open fracture correlates directly with the Gustilo type — making the classification both diagnostic and prognostically impor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ations of the Gustilo-Anderson classification: (1) significant inter-observer variability — particularly between Type IIIA and IIIB (different surgeons frequently disagree about whether a fracture requires a flap for coverage); (2) the classification is based on appearance at the time of initial surgery — but the true extent of the soft tissue injury may only become apparent at repeated debridements; (3) the classification does not account for fracture pattern (comminution, bone loss) or host factors (age, diabetes, vascular disease) that significantly affect outcomes; despite these limitations, it remains the most widely used and accepted open fracture classification worldw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ustilo-Anderson 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Wound Size]]></a:t>
            </a:r>
            <a:br/>
            <a:r>
              <a:rPr lang="en-US" strike="noStrike" sz="1400" spc="0" u="none" cap="none">
                <a:solidFill>
                  <a:srgbClr val="1E293B">
                    <a:alpha val="100000"/>
                  </a:srgbClr>
                </a:solidFill>
                <a:latin typeface="Calibri"/>
              </a:rPr>
              <a:t><![CDATA[Contamination]]></a:t>
            </a:r>
            <a:br/>
            <a:r>
              <a:rPr lang="en-US" strike="noStrike" sz="1400" spc="0" u="none" cap="none">
                <a:solidFill>
                  <a:srgbClr val="1E293B">
                    <a:alpha val="100000"/>
                  </a:srgbClr>
                </a:solidFill>
                <a:latin typeface="Calibri"/>
              </a:rPr>
              <a:t><![CDATA[Soft Tissue Damage]]></a:t>
            </a:r>
            <a:br/>
            <a:r>
              <a:rPr lang="en-US" strike="noStrike" sz="1400" spc="0" u="none" cap="none">
                <a:solidFill>
                  <a:srgbClr val="1E293B">
                    <a:alpha val="100000"/>
                  </a:srgbClr>
                </a:solidFill>
                <a:latin typeface="Calibri"/>
              </a:rPr>
              <a:t><![CDATA[Infection Rate]]></a:t>
            </a:r>
            <a:br/>
            <a:r>
              <a:rPr lang="en-US" strike="noStrike" sz="1400" spc="0" u="none" cap="none">
                <a:solidFill>
                  <a:srgbClr val="1E293B">
                    <a:alpha val="100000"/>
                  </a:srgbClr>
                </a:solidFill>
                <a:latin typeface="Calibri"/>
              </a:rPr>
              <a:t><![CDATA[Management I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1 cm]]></a:t>
            </a:r>
            <a:br/>
            <a:r>
              <a:rPr lang="en-US" strike="noStrike" sz="1400" spc="0" u="none" cap="none">
                <a:solidFill>
                  <a:srgbClr val="1E293B">
                    <a:alpha val="100000"/>
                  </a:srgbClr>
                </a:solidFill>
                <a:latin typeface="Calibri"/>
              </a:rPr>
              <a:t><![CDATA[Clean (minimal)]]></a:t>
            </a:r>
            <a:br/>
            <a:r>
              <a:rPr lang="en-US" strike="noStrike" sz="1400" spc="0" u="none" cap="none">
                <a:solidFill>
                  <a:srgbClr val="1E293B">
                    <a:alpha val="100000"/>
                  </a:srgbClr>
                </a:solidFill>
                <a:latin typeface="Calibri"/>
              </a:rPr>
              <a:t><![CDATA[Minimal — puncture wound; the bone has pierced the skin from within (`inside-out` mechanism — the bone spike pierces the skin and retracts); no significant periosteal stripping; adequate soft tissue cover; simple fracture pattern]]></a:t>
            </a:r>
            <a:br/>
            <a:r>
              <a:rPr lang="en-US" strike="noStrike" sz="1400" spc="0" u="none" cap="none">
                <a:solidFill>
                  <a:srgbClr val="1E293B">
                    <a:alpha val="100000"/>
                  </a:srgbClr>
                </a:solidFill>
                <a:latin typeface="Calibri"/>
              </a:rPr>
              <a:t><![CDATA[~0–2%]]></a:t>
            </a:r>
            <a:br/>
            <a:r>
              <a:rPr lang="en-US" strike="noStrike" sz="1400" spc="0" u="none" cap="none">
                <a:solidFill>
                  <a:srgbClr val="1E293B">
                    <a:alpha val="100000"/>
                  </a:srgbClr>
                </a:solidFill>
                <a:latin typeface="Calibri"/>
              </a:rPr>
              <a:t><![CDATA[IV antibiotics within 1 hour; co-amoxiclav (augmentin) 1.2g; surgical debridement; wound inspection and closure at 48 hours if clean; standard fracture fixation; good prognosis; no flap surgery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1–10 cm]]></a:t>
            </a:r>
            <a:br/>
            <a:r>
              <a:rPr lang="en-US" strike="noStrike" sz="1400" spc="0" u="none" cap="none">
                <a:solidFill>
                  <a:srgbClr val="1E293B">
                    <a:alpha val="100000"/>
                  </a:srgbClr>
                </a:solidFill>
                <a:latin typeface="Calibri"/>
              </a:rPr>
              <a:t><![CDATA[Moderate]]></a:t>
            </a:r>
            <a:br/>
            <a:r>
              <a:rPr lang="en-US" strike="noStrike" sz="1400" spc="0" u="none" cap="none">
                <a:solidFill>
                  <a:srgbClr val="1E293B">
                    <a:alpha val="100000"/>
                  </a:srgbClr>
                </a:solidFill>
                <a:latin typeface="Calibri"/>
              </a:rPr>
              <a:t><![CDATA[Moderate — some soft tissue damage; periosteal stripping limited; soft tissue coverage is possible without local or free flap; no extensive comminution; no devascularised muscle; the wound can be primarily closed or managed with split-thickness skin graft if needed; moderate fracture comminution]]></a:t>
            </a:r>
            <a:br/>
            <a:r>
              <a:rPr lang="en-US" strike="noStrike" sz="1400" spc="0" u="none" cap="none">
                <a:solidFill>
                  <a:srgbClr val="1E293B">
                    <a:alpha val="100000"/>
                  </a:srgbClr>
                </a:solidFill>
                <a:latin typeface="Calibri"/>
              </a:rPr>
              <a:t><![CDATA[~2–5%]]></a:t>
            </a:r>
            <a:br/>
            <a:r>
              <a:rPr lang="en-US" strike="noStrike" sz="1400" spc="0" u="none" cap="none">
                <a:solidFill>
                  <a:srgbClr val="1E293B">
                    <a:alpha val="100000"/>
                  </a:srgbClr>
                </a:solidFill>
                <a:latin typeface="Calibri"/>
              </a:rPr>
              <a:t><![CDATA[IV antibiotics (co-amoxiclav 1.2g); surgical debridement; irrigation with 6–9 litres saline; primary closure or delayed primary closure at 48 hours; fracture fixation; good prognosis with appropriate management; most can be managed without plastic surgery input for cover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a:t>
            </a:r>
            <a:br/>
            <a:r>
              <a:rPr lang="en-US" strike="noStrike" sz="1400" spc="0" u="none" cap="none">
                <a:solidFill>
                  <a:srgbClr val="1E293B">
                    <a:alpha val="100000"/>
                  </a:srgbClr>
                </a:solidFill>
                <a:latin typeface="Calibri"/>
              </a:rPr>
              <a:t><![CDATA[>10 cm (or high-energy regardless of wound size)]]></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Extensive — significant periosteal stripping; comminuted fracture; BUT adequate soft tissue cover REMAINS POSSIBLE WITHOUT FLAP reconstruction; this is the distinguishing feature from IIIB (IIIA = can cover without a flap); highly contaminated wounds (farm, sewage) may be IIIA regardless of wound size; gunshot wounds at close range]]></a:t>
            </a:r>
            <a:br/>
            <a:r>
              <a:rPr lang="en-US" strike="noStrike" sz="1400" spc="0" u="none" cap="none">
                <a:solidFill>
                  <a:srgbClr val="1E293B">
                    <a:alpha val="100000"/>
                  </a:srgbClr>
                </a:solidFill>
                <a:latin typeface="Calibri"/>
              </a:rPr>
              <a:t><![CDATA[~7–10%]]></a:t>
            </a:r>
            <a:br/>
            <a:r>
              <a:rPr lang="en-US" strike="noStrike" sz="1400" spc="0" u="none" cap="none">
                <a:solidFill>
                  <a:srgbClr val="1E293B">
                    <a:alpha val="100000"/>
                  </a:srgbClr>
                </a:solidFill>
                <a:latin typeface="Calibri"/>
              </a:rPr>
              <a:t><![CDATA[IV antibiotics (co-amoxiclav 1.2g + gentamicin 5 mg/kg OD); serial debridements (every 48–72 hours until clean); wound closure at 5–7 days when clean; fracture fixation (often external fixator initially, then definitive fixation); temporary NPWT (VAC) between debridements; no free flap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8">
  <a:themeElements>
    <a:clrScheme name="Theme8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2026-04-11T09:06:40Z</dcterms:created>
  <dcterms:modified xsi:type="dcterms:W3CDTF">2026-04-11T09:06:40Z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