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924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Garden Classification — Femoral Neck (Intracapsula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V — Completely Displaced]]></a:t>
            </a:r>
            <a:br/>
            <a:r>
              <a:rPr lang="en-US" strike="noStrike" sz="1400" spc="0" u="none" cap="none">
                <a:solidFill>
                  <a:srgbClr val="1E293B">
                    <a:alpha val="100000"/>
                  </a:srgbClr>
                </a:solidFill>
                <a:latin typeface="Calibri"/>
              </a:rPr>
              <a:t><![CDATA[A COMPLETE fracture with FULL DISPLACEMENT — the femoral head is completely separated from the femoral neck; the femoral head has rotated freely within the acetabulum and has `escaped` the neck entirely; the neck fragment is typically displaced posterosuperiorly (driven by the deforming forces)]]></a:t>
            </a:r>
            <a:br/>
            <a:r>
              <a:rPr lang="en-US" strike="noStrike" sz="1400" spc="0" u="none" cap="none">
                <a:solidFill>
                  <a:srgbClr val="1E293B">
                    <a:alpha val="100000"/>
                  </a:srgbClr>
                </a:solidFill>
                <a:latin typeface="Calibri"/>
              </a:rPr>
              <a:t><![CDATA[Trabeculae PARADOXICALLY REALIGNED — the femoral head has rotated so completely that its medial trabecular system re-aligns with the acetabular trabeculae (because the head is free within the acetabulum and rotates back to align with the joint forces); this `paradoxical alignment` is a classic radiological sign of Grade IV]]></a:t>
            </a:r>
            <a:br/>
            <a:r>
              <a:rPr lang="en-US" strike="noStrike" sz="1400" spc="0" u="none" cap="none">
                <a:solidFill>
                  <a:srgbClr val="1E293B">
                    <a:alpha val="100000"/>
                  </a:srgbClr>
                </a:solidFill>
                <a:latin typeface="Calibri"/>
              </a:rPr>
              <a:t><![CDATA[VERY HIGH — ~50% AVN rate; virtually all retinacular vessels are torn by the complete displacement; the femoral head is partially or completely devascularised; even with urgent reduction and fixation in young patients, AVN is common; in elderly patients, the articular damage from attempted reduction carries its own risks]]></a:t>
            </a:r>
            <a:br/>
            <a:r>
              <a:rPr lang="en-US" strike="noStrike" sz="1400" spc="0" u="none" cap="none">
                <a:solidFill>
                  <a:srgbClr val="1E293B">
                    <a:alpha val="100000"/>
                  </a:srgbClr>
                </a:solidFill>
                <a:latin typeface="Calibri"/>
              </a:rPr>
              <a:t><![CDATA[ARTHROPLASTY for elderly: hemiarthroplasty (cemented or uncemented) for lower-demand patients; THA for active elderly (60–75 years); primary THA is associated with better long-term outcomes and lower revision rates than hemiarthroplasty in active elderly patients; cemented hemiarthroplasty provides more immediate stability in very frail elderly patients]]></a:t>
            </a:r>
            <a:br/>
            <a:r>
              <a:rPr lang="en-US" strike="noStrike" sz="1400" spc="0" u="none" cap="none">
                <a:solidFill>
                  <a:srgbClr val="1E293B">
                    <a:alpha val="100000"/>
                  </a:srgbClr>
                </a:solidFill>
                <a:latin typeface="Calibri"/>
              </a:rPr>
              <a:t><![CDATA[URGENT CLOSED REDUCTION + INTERNAL FIXATION (same as Grade III); anatomical reduction within 6 hours; 3 cannulated screws; accept the AVN risk in young patients — head preservation is paramount; if closed reduction fails → open reduction via anterior or posterior approa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Decision Framework]]></a:t>
            </a:r>
            <a:br/>
            <a:br/>
            <a:br/>
            <a:br/>
            <a:br/>
            <a:r>
              <a:rPr lang="en-US" strike="noStrike" sz="1400" spc="0" u="none" cap="none">
                <a:solidFill>
                  <a:srgbClr val="1E293B">
                    <a:alpha val="100000"/>
                  </a:srgbClr>
                </a:solidFill>
                <a:latin typeface="Calibri"/>
              </a:rPr>
              <a:t><![CDATA[Patient Group]]></a:t>
            </a:r>
            <a:br/>
            <a:r>
              <a:rPr lang="en-US" strike="noStrike" sz="1400" spc="0" u="none" cap="none">
                <a:solidFill>
                  <a:srgbClr val="1E293B">
                    <a:alpha val="100000"/>
                  </a:srgbClr>
                </a:solidFill>
                <a:latin typeface="Calibri"/>
              </a:rPr>
              <a:t><![CDATA[Garden I/II (Undisplaced)]]></a:t>
            </a:r>
            <a:br/>
            <a:r>
              <a:rPr lang="en-US" strike="noStrike" sz="1400" spc="0" u="none" cap="none">
                <a:solidFill>
                  <a:srgbClr val="1E293B">
                    <a:alpha val="100000"/>
                  </a:srgbClr>
                </a:solidFill>
                <a:latin typeface="Calibri"/>
              </a:rPr>
              <a:t><![CDATA[Garden III/IV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 (>65 years)]]></a:t>
            </a:r>
            <a:br/>
            <a:r>
              <a:rPr lang="en-US" strike="noStrike" sz="1400" spc="0" u="none" cap="none">
                <a:solidFill>
                  <a:srgbClr val="1E293B">
                    <a:alpha val="100000"/>
                  </a:srgbClr>
                </a:solidFill>
                <a:latin typeface="Calibri"/>
              </a:rPr>
              <a:t><![CDATA[Internal fixation (3 cannulated screws) — the undisplaced position means low AVN risk; fixation prevents displacement; hemiarthroplasty is an alternative if bone quality is very poor or the patient cannot tolerate the risk of late displacement]]></a:t>
            </a:r>
            <a:br/>
            <a:r>
              <a:rPr lang="en-US" strike="noStrike" sz="1400" spc="0" u="none" cap="none">
                <a:solidFill>
                  <a:srgbClr val="1E293B">
                    <a:alpha val="100000"/>
                  </a:srgbClr>
                </a:solidFill>
                <a:latin typeface="Calibri"/>
              </a:rPr>
              <a:t><![CDATA[ARTHROPLASTY — hemiarthroplasty for low-demand patients; THA for active elderly; the HIGH failure rate of fixation (>30% non-union + AVN) in displaced fractures in elderly patients makes arthroplasty the first-line treatment; avoids reoperation]]>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60 years)]]></a:t>
            </a:r>
            <a:br/>
            <a:r>
              <a:rPr lang="en-US" strike="noStrike" sz="1400" spc="0" u="none" cap="none">
                <a:solidFill>
                  <a:srgbClr val="1E293B">
                    <a:alpha val="100000"/>
                  </a:srgbClr>
                </a:solidFill>
                <a:latin typeface="Calibri"/>
              </a:rPr>
              <a:t><![CDATA[Internal fixation (3 cannulated screws) — definitive treatment; head preservation is the priority; long-term arthroplasty durability in young patients is poor]]></a:t>
            </a:r>
            <a:br/>
            <a:r>
              <a:rPr lang="en-US" strike="noStrike" sz="1400" spc="0" u="none" cap="none">
                <a:solidFill>
                  <a:srgbClr val="1E293B">
                    <a:alpha val="100000"/>
                  </a:srgbClr>
                </a:solidFill>
                <a:latin typeface="Calibri"/>
              </a:rPr>
              <a:t><![CDATA[URGENT ANATOMICAL REDUCTION + FIXATION within 6–12 hours; every attempt to preserve the femoral head is made; accept higher AVN/non-union risk; arthroplasty is a salvage option if fixation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ddle-aged (60–65 years)]]></a:t>
            </a:r>
            <a:br/>
            <a:r>
              <a:rPr lang="en-US" strike="noStrike" sz="1400" spc="0" u="none" cap="none">
                <a:solidFill>
                  <a:srgbClr val="1E293B">
                    <a:alpha val="100000"/>
                  </a:srgbClr>
                </a:solidFill>
                <a:latin typeface="Calibri"/>
              </a:rPr>
              <a:t><![CDATA[Internal fixation (screws)]]></a:t>
            </a:r>
            <a:br/>
            <a:r>
              <a:rPr lang="en-US" strike="noStrike" sz="1400" spc="0" u="none" cap="none">
                <a:solidFill>
                  <a:srgbClr val="1E293B">
                    <a:alpha val="100000"/>
                  </a:srgbClr>
                </a:solidFill>
                <a:latin typeface="Calibri"/>
              </a:rPr>
              <a:t><![CDATA[INDIVIDUALISED — consider activity level, bone quality, cognitive function, contralateral hip; either urgent ORIF (head preservation attempt) or arthroplasty based on discussion with pat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arden classification: I (incomplete/valgus impacted — 10% AVN); II (complete undisplaced — 15–20% AVN); III (partial displacement, trabeculae malaligned — 30–35% AVN); IV (complete displacement, trabeculae paradoxically realigned — 50% AV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d vs undisplaced: Garden I/II = undisplaced = internal fixation for ALL age groups; Garden III/IV = displaced = arthroplasty in elderly; urgent ORIF in young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becular paradox in Garden IV: the femoral head rotates so completely that the medial trabecular system re-aligns with the acetabulum (paradoxical alignment); this is a radiological sign of complete displacement — it does NOT mean the fracture i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ICE guidance for hip fractures: all hip fractures should be operated within 36 hours of admission; displaced femoral neck fractures = arthroplasty in elderly; cemented arthroplasty improves early function over uncemented in elderly patients; all patients should receive perioperative osteoporosis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 vs THA for displaced femoral neck fractures: HEALTH trial (Bhandari 2019) — THA provides better function and lower revision rates than hemiarthroplasty at 24 months for ambulatory elderly patients; THA is recommended for active patients (>60 years, independently mobile); hemiarthroplasty for less active elderly or patients with cognitive impairment (lower dislocation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den RS. Low-angle fixation in fractures of the femoral neck. J Bone Joint Surg Br. 1961;43-B(4):647–663.]]></a:t>
            </a:r>
            <a:br/>
            <a:r>
              <a:rPr lang="en-US" strike="noStrike" sz="1200" spc="0" u="none" cap="none">
                <a:solidFill>
                  <a:srgbClr val="1E293B">
                    <a:alpha val="100000"/>
                  </a:srgbClr>
                </a:solidFill>
                <a:latin typeface="Calibri"/>
              </a:rPr>
              <a:t><![CDATA[Garden RS. Stability and union in subcapital fractures of the femur. J Bone Joint Surg Br. 1964.]]></a:t>
            </a:r>
            <a:br/>
            <a:r>
              <a:rPr lang="en-US" strike="noStrike" sz="1200" spc="0" u="none" cap="none">
                <a:solidFill>
                  <a:srgbClr val="1E293B">
                    <a:alpha val="100000"/>
                  </a:srgbClr>
                </a:solidFill>
                <a:latin typeface="Calibri"/>
              </a:rPr>
              <a:t><![CDATA[Rogmark C et al. A prospective randomised trial of internal fixation versus arthroplasty for displaced fractures of the neck of the femur. J Bone Joint Surg Br. 2002.]]></a:t>
            </a:r>
            <a:br/>
            <a:r>
              <a:rPr lang="en-US" strike="noStrike" sz="1200" spc="0" u="none" cap="none">
                <a:solidFill>
                  <a:srgbClr val="1E293B">
                    <a:alpha val="100000"/>
                  </a:srgbClr>
                </a:solidFill>
                <a:latin typeface="Calibri"/>
              </a:rPr>
              <a:t><![CDATA[Bhandari M et al. Total hip arthroplasty or hemiarthroplasty for hip fracture — the HEALTH trial. N Engl J Med. 2019.]]></a:t>
            </a:r>
            <a:br/>
            <a:r>
              <a:rPr lang="en-US" strike="noStrike" sz="1200" spc="0" u="none" cap="none">
                <a:solidFill>
                  <a:srgbClr val="1E293B">
                    <a:alpha val="100000"/>
                  </a:srgbClr>
                </a:solidFill>
                <a:latin typeface="Calibri"/>
              </a:rPr>
              <a:t><![CDATA[NICE Guideline NG191. Hip fracture — management. 2023.]]></a:t>
            </a:r>
            <a:br/>
            <a:r>
              <a:rPr lang="en-US" strike="noStrike" sz="1200" spc="0" u="none" cap="none">
                <a:solidFill>
                  <a:srgbClr val="1E293B">
                    <a:alpha val="100000"/>
                  </a:srgbClr>
                </a:solidFill>
                <a:latin typeface="Calibri"/>
              </a:rPr>
              <a:t><![CDATA[Parker MJ. Garden grading of intracapsular fractures — meaningful or misleading? Injury. 1993.]]></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Femoral Neck Fractures; Garde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 incomplete/valgus impacted; II: complete, nondisplaced. III: complete, partially displaced (varus); IV: complete, fully displaced. I–II stable → fixation; III–IV unstable → arthroplasty in elderly (high AVN/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Garden Classification — Femoral Neck (Intracapsula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Femoral Neck Fractures & Displacement]]></a:t>
            </a:r>
            <a:br/>
            <a:br/>
            <a:r>
              <a:rPr lang="en-US" strike="noStrike" sz="1400" spc="0" u="none" cap="none">
                <a:solidFill>
                  <a:srgbClr val="1E293B">
                    <a:alpha val="100000"/>
                  </a:srgbClr>
                </a:solidFill>
                <a:latin typeface="Calibri"/>
              </a:rPr>
              <a:t><![CDATA[The Garden classification (1961), developed by R.S. Garden, is the most clinically used system for grading femoral neck (intracapsular) fractures based on the DEGREE OF DISPLACEMENT of the femoral head and the alignment of the medial trabecular system. It is complementary to the Pauwels classification (which grades the mechanical angle of the fracture line) — together, Pauwels + Garden provide a complete biomechanical and displacement-based description of any femoral neck fracture. The Garden system is directly linked to AVN risk (which increases with displacement) and directly guides the clinical management decision between internal fixation and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of the Garden classification: it is the system that answers the critical clinical question for every femoral neck fracture — `is this displaced?` — because the answer determines whether the blood supply to the femoral head has been disrupted (displaced = disrupted = high AVN risk = arthroplasty in elderly) or preserved (undisplaced = lower risk = internal fixation); this is the most consequential single binary decision in hip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rabecular alignment sign: Garden specifically described the alignment of the medial trabecular system of the femoral head as the key radiological indicator of displacement; the medial trabeculae of the femoral head should align with the medial cortex of the femoral neck and the medial acetabular wall (the `Garden index` — a line drawn along the medial trabecular system should be in continuity); in Garden I/II fractures, the trabecular alignment is preserved (or nearly so); in Garden III fractures, the trabeculae are malaligned (partial displacement — trabecular lines do not align); in Garden IV, the head is completely displaced and the trabeculae paradoxically realign with the acetabulum (because the head rotates freely within the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arden Classification]]></a:t>
            </a:r>
            <a:br/>
            <a:br/>
            <a:br/>
            <a:br/>
            <a:br/>
            <a:r>
              <a:rPr lang="en-US" strike="noStrike" sz="1400" spc="0" u="none" cap="none">
                <a:solidFill>
                  <a:srgbClr val="1E293B">
                    <a:alpha val="100000"/>
                  </a:srgbClr>
                </a:solidFill>
                <a:latin typeface="Calibri"/>
              </a:rPr>
              <a:t><![CDATA[Garden Grad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Trabecular Alignment]]></a:t>
            </a:r>
            <a:br/>
            <a:r>
              <a:rPr lang="en-US" strike="noStrike" sz="1400" spc="0" u="none" cap="none">
                <a:solidFill>
                  <a:srgbClr val="1E293B">
                    <a:alpha val="100000"/>
                  </a:srgbClr>
                </a:solidFill>
                <a:latin typeface="Calibri"/>
              </a:rPr>
              <a:t><![CDATA[AVN Risk]]></a:t>
            </a:r>
            <a:br/>
            <a:r>
              <a:rPr lang="en-US" strike="noStrike" sz="1400" spc="0" u="none" cap="none">
                <a:solidFill>
                  <a:srgbClr val="1E293B">
                    <a:alpha val="100000"/>
                  </a:srgbClr>
                </a:solidFill>
                <a:latin typeface="Calibri"/>
              </a:rPr>
              <a:t><![CDATA[Management (Elderly)]]></a:t>
            </a:r>
            <a:br/>
            <a:r>
              <a:rPr lang="en-US" strike="noStrike" sz="1400" spc="0" u="none" cap="none">
                <a:solidFill>
                  <a:srgbClr val="1E293B">
                    <a:alpha val="100000"/>
                  </a:srgbClr>
                </a:solidFill>
                <a:latin typeface="Calibri"/>
              </a:rPr>
              <a:t><![CDATA[Management (Young <60y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 — Incomplete / Valgus-Impacted]]></a:t>
            </a:r>
            <a:br/>
            <a:r>
              <a:rPr lang="en-US" strike="noStrike" sz="1400" spc="0" u="none" cap="none">
                <a:solidFill>
                  <a:srgbClr val="1E293B">
                    <a:alpha val="100000"/>
                  </a:srgbClr>
                </a:solidFill>
                <a:latin typeface="Calibri"/>
              </a:rPr>
              <a:t><![CDATA[An INCOMPLETE fracture of the femoral neck; the inferior cortex of the neck is fractured but the superior cortex is intact; the fracture is impacted in valgus (the femoral head is impacted onto the neck in a valgus position — the neck-shaft angle appears increased); the fracture is NOT complete; the intact superior cortex acts as a `hinge`]]></a:t>
            </a:r>
            <a:br/>
            <a:r>
              <a:rPr lang="en-US" strike="noStrike" sz="1400" spc="0" u="none" cap="none">
                <a:solidFill>
                  <a:srgbClr val="1E293B">
                    <a:alpha val="100000"/>
                  </a:srgbClr>
                </a:solidFill>
                <a:latin typeface="Calibri"/>
              </a:rPr>
              <a:t><![CDATA[Trabeculae aligned but angulated INTO VALGUS relative to normal (the impacted position shifts the trabecular orientation slightly); the alignment is abnormally valgus but the trabecular system is intact and continuous]]></a:t>
            </a:r>
            <a:br/>
            <a:r>
              <a:rPr lang="en-US" strike="noStrike" sz="1400" spc="0" u="none" cap="none">
                <a:solidFill>
                  <a:srgbClr val="1E293B">
                    <a:alpha val="100000"/>
                  </a:srgbClr>
                </a:solidFill>
                <a:latin typeface="Calibri"/>
              </a:rPr>
              <a:t><![CDATA[LOW — ~10% AVN rate; the valgus-impacted position can decompress the intracapsular haematoma slightly; the retinacular vessels may be partially intact; however, these fractures can DISPLACE if not fixed — up to 10–20% displace when managed non-operatively]]></a:t>
            </a:r>
            <a:br/>
            <a:r>
              <a:rPr lang="en-US" strike="noStrike" sz="1400" spc="0" u="none" cap="none">
                <a:solidFill>
                  <a:srgbClr val="1E293B">
                    <a:alpha val="100000"/>
                  </a:srgbClr>
                </a:solidFill>
                <a:latin typeface="Calibri"/>
              </a:rPr>
              <a:t><![CDATA[Internal fixation with 3 parallel cannulated screws; prevents displacement during mobilisation; non-operative management is associated with unacceptable displacement rates (10–20% displace); surgery prevents this]]></a:t>
            </a:r>
            <a:br/>
            <a:r>
              <a:rPr lang="en-US" strike="noStrike" sz="1400" spc="0" u="none" cap="none">
                <a:solidFill>
                  <a:srgbClr val="1E293B">
                    <a:alpha val="100000"/>
                  </a:srgbClr>
                </a:solidFill>
                <a:latin typeface="Calibri"/>
              </a:rPr>
              <a:t><![CDATA[3 cannulated screws; anatomical position usually maintained at time of fixation (the valgus impaction is the fracture`s natural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 — Complete, Undisplaced]]></a:t>
            </a:r>
            <a:br/>
            <a:r>
              <a:rPr lang="en-US" strike="noStrike" sz="1400" spc="0" u="none" cap="none">
                <a:solidFill>
                  <a:srgbClr val="1E293B">
                    <a:alpha val="100000"/>
                  </a:srgbClr>
                </a:solidFill>
                <a:latin typeface="Calibri"/>
              </a:rPr>
              <a:t><![CDATA[A COMPLETE fracture of the femoral neck with NO DISPLACEMENT; the fracture line is complete (both superior and inferior cortex fractured) but the fragments remain in anatomical position; the femoral head has NOT moved relative to the neck]]></a:t>
            </a:r>
            <a:br/>
            <a:r>
              <a:rPr lang="en-US" strike="noStrike" sz="1400" spc="0" u="none" cap="none">
                <a:solidFill>
                  <a:srgbClr val="1E293B">
                    <a:alpha val="100000"/>
                  </a:srgbClr>
                </a:solidFill>
                <a:latin typeface="Calibri"/>
              </a:rPr>
              <a:t><![CDATA[Trabeculae ALIGNED — the medial trabecular system of the femoral head is in continuity with the neck and acetabulum; the normal orientation is maintained because the head has not displaced]]></a:t>
            </a:r>
            <a:br/>
            <a:r>
              <a:rPr lang="en-US" strike="noStrike" sz="1400" spc="0" u="none" cap="none">
                <a:solidFill>
                  <a:srgbClr val="1E293B">
                    <a:alpha val="100000"/>
                  </a:srgbClr>
                </a:solidFill>
                <a:latin typeface="Calibri"/>
              </a:rPr>
              <a:t><![CDATA[LOW-MODERATE — ~15–20% AVN rate; the complete fracture has disrupted the retinacular vessels to a greater degree than Grade I, but the lack of displacement means the vessels are intact or only minimally stretched; however, the fracture is complete and can displace]]></a:t>
            </a:r>
            <a:br/>
            <a:r>
              <a:rPr lang="en-US" strike="noStrike" sz="1400" spc="0" u="none" cap="none">
                <a:solidFill>
                  <a:srgbClr val="1E293B">
                    <a:alpha val="100000"/>
                  </a:srgbClr>
                </a:solidFill>
                <a:latin typeface="Calibri"/>
              </a:rPr>
              <a:t><![CDATA[Internal fixation with 3 parallel cannulated screws; the undisplaced position means no reduction is needed — fixation in situ; the screws prevent displacement and provide stability for mobilisation; arthroplasty is NOT appropriate for Grade II fractures in elderly (no displacement = low AVN risk = fixation is appropriate)]]></a:t>
            </a:r>
            <a:br/>
            <a:r>
              <a:rPr lang="en-US" strike="noStrike" sz="1400" spc="0" u="none" cap="none">
                <a:solidFill>
                  <a:srgbClr val="1E293B">
                    <a:alpha val="100000"/>
                  </a:srgbClr>
                </a:solidFill>
                <a:latin typeface="Calibri"/>
              </a:rPr>
              <a:t><![CDATA[3 cannulated screws; in situ fixation without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Garden Classification — Femoral Neck (Intracapsula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III — Partially Displaced]]></a:t>
            </a:r>
            <a:br/>
            <a:r>
              <a:rPr lang="en-US" strike="noStrike" sz="1400" spc="0" u="none" cap="none">
                <a:solidFill>
                  <a:srgbClr val="1E293B">
                    <a:alpha val="100000"/>
                  </a:srgbClr>
                </a:solidFill>
                <a:latin typeface="Calibri"/>
              </a:rPr>
              <a:t><![CDATA[A COMPLETE fracture with PARTIAL DISPLACEMENT — the femoral head has moved but maintains some contact with the femoral neck; the femoral head is rotated and partially displaced; the neck and head are no longer in anatomical alignment but the fragments have not completely separated]]></a:t>
            </a:r>
            <a:br/>
            <a:r>
              <a:rPr lang="en-US" strike="noStrike" sz="1400" spc="0" u="none" cap="none">
                <a:solidFill>
                  <a:srgbClr val="1E293B">
                    <a:alpha val="100000"/>
                  </a:srgbClr>
                </a:solidFill>
                <a:latin typeface="Calibri"/>
              </a:rPr>
              <a:t><![CDATA[Trabeculae MALALIGNED — the medial trabecular system of the femoral head is NOT aligned with the neck trabeculae (the head has rotated); the trabecular lines on the AP X-ray are discontinuous at the fracture site; the femoral head tilts into varus (the classic displaced position)]]></a:t>
            </a:r>
            <a:br/>
            <a:r>
              <a:rPr lang="en-US" strike="noStrike" sz="1400" spc="0" u="none" cap="none">
                <a:solidFill>
                  <a:srgbClr val="1E293B">
                    <a:alpha val="100000"/>
                  </a:srgbClr>
                </a:solidFill>
                <a:latin typeface="Calibri"/>
              </a:rPr>
              <a:t><![CDATA[HIGH — ~30–35% AVN rate; the partial displacement has stretched and likely partially torn the retinacular vessels; the longer the fracture remains displaced, the more ischaemic damage accumulates; urgent reduction and fixation reduces AVN risk in young patients]]></a:t>
            </a:r>
            <a:br/>
            <a:r>
              <a:rPr lang="en-US" strike="noStrike" sz="1400" spc="0" u="none" cap="none">
                <a:solidFill>
                  <a:srgbClr val="1E293B">
                    <a:alpha val="100000"/>
                  </a:srgbClr>
                </a:solidFill>
                <a:latin typeface="Calibri"/>
              </a:rPr>
              <a:t><![CDATA[ARTHROPLASTY for elderly (>65 years): hemiarthroplasty for low-demand patients; THA for active elderly patients with pre-existing ipsilateral OA or for very active patients; internal fixation in the elderly with displaced femoral neck fractures has a failure rate of ~30–50% from non-union + AVN → arthroplasty avoids this reoperation risk]]></a:t>
            </a:r>
            <a:br/>
            <a:r>
              <a:rPr lang="en-US" strike="noStrike" sz="1400" spc="0" u="none" cap="none">
                <a:solidFill>
                  <a:srgbClr val="1E293B">
                    <a:alpha val="100000"/>
                  </a:srgbClr>
                </a:solidFill>
                <a:latin typeface="Calibri"/>
              </a:rPr>
              <a:t><![CDATA[URGENT ANATOMICAL REDUCTION + INTERNAL FIXATION within 6–12 hours; closed reduction under image intensifier; 3 cannulated screws or sliding hip screw with anti-rotation screw; anatomical reduction is critical (malreduction increases non-union risk); accept the higher AVN/non-union risk in a young patient — head preservation is the priority (`nothing to lose by try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2026-05-25T02:29:07Z</dcterms:created>
  <dcterms:modified xsi:type="dcterms:W3CDTF">2026-05-25T02:29:07Z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