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99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emoroacetabular Impingement (FAI) — Cam, Pincer & Mix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önnis Classification — Hip Osteoarthritis Grading]]></a:t>
            </a:r>
            <a:br/>
            <a:r>
              <a:rPr lang="en-US" strike="noStrike" sz="1400" spc="0" u="none" cap="none">
                <a:solidFill>
                  <a:srgbClr val="1E293B">
                    <a:alpha val="100000"/>
                  </a:srgbClr>
                </a:solidFill>
                <a:latin typeface="Calibri"/>
              </a:rPr>
              <a:t><![CDATA[The Tönnis classification grades the degree of hip osteoarthritis on plain radiography and is critical for determining surgical eligibility for hip preservation (arthroscopy/osteoplasty) vs arthroplasty. Advanced osteoarthritis is a contraindication to hip preservat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0 — Normal]]></a:t>
            </a:r>
            <a:br/>
            <a:r>
              <a:rPr lang="en-US" strike="noStrike" sz="1400" spc="0" u="none" cap="none">
                <a:solidFill>
                  <a:srgbClr val="1E293B">
                    <a:alpha val="100000"/>
                  </a:srgbClr>
                </a:solidFill>
                <a:latin typeface="Calibri"/>
              </a:rPr>
              <a:t><![CDATA[No signs of arthritis; normal joint space; no subchondral changes; no osteophytes]]></a:t>
            </a:r>
            <a:br/>
            <a:r>
              <a:rPr lang="en-US" strike="noStrike" sz="1400" spc="0" u="none" cap="none">
                <a:solidFill>
                  <a:srgbClr val="1E293B">
                    <a:alpha val="100000"/>
                  </a:srgbClr>
                </a:solidFill>
                <a:latin typeface="Calibri"/>
              </a:rPr>
              <a:t><![CDATA[Ideal for hip preservation surgery; best outcomes ex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 Mild]]></a:t>
            </a:r>
            <a:br/>
            <a:r>
              <a:rPr lang="en-US" strike="noStrike" sz="1400" spc="0" u="none" cap="none">
                <a:solidFill>
                  <a:srgbClr val="1E293B">
                    <a:alpha val="100000"/>
                  </a:srgbClr>
                </a:solidFill>
                <a:latin typeface="Calibri"/>
              </a:rPr>
              <a:t><![CDATA[Increased sclerosis of the femoral head and acetabulum; slight joint space narrowing; small osteophytes; no cystic change]]></a:t>
            </a:r>
            <a:br/>
            <a:r>
              <a:rPr lang="en-US" strike="noStrike" sz="1400" spc="0" u="none" cap="none">
                <a:solidFill>
                  <a:srgbClr val="1E293B">
                    <a:alpha val="100000"/>
                  </a:srgbClr>
                </a:solidFill>
                <a:latin typeface="Calibri"/>
              </a:rPr>
              <a:t><![CDATA[Hip preservation surgery still appropriate; good outcomes with concurrent chondr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 Moderate]]></a:t>
            </a:r>
            <a:br/>
            <a:r>
              <a:rPr lang="en-US" strike="noStrike" sz="1400" spc="0" u="none" cap="none">
                <a:solidFill>
                  <a:srgbClr val="1E293B">
                    <a:alpha val="100000"/>
                  </a:srgbClr>
                </a:solidFill>
                <a:latin typeface="Calibri"/>
              </a:rPr>
              <a:t><![CDATA[Small cysts in the femoral head or acetabulum; moderate joint space narrowing; moderate osteophytes; loss of head sphericity]]></a:t>
            </a:r>
            <a:br/>
            <a:r>
              <a:rPr lang="en-US" strike="noStrike" sz="1400" spc="0" u="none" cap="none">
                <a:solidFill>
                  <a:srgbClr val="1E293B">
                    <a:alpha val="100000"/>
                  </a:srgbClr>
                </a:solidFill>
                <a:latin typeface="Calibri"/>
              </a:rPr>
              <a:t><![CDATA[Borderline — outcomes of hip preservation are less predictable; individualise; some centres proceed with arthroscopy; careful patient counselling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 Severe]]></a:t>
            </a:r>
            <a:br/>
            <a:r>
              <a:rPr lang="en-US" strike="noStrike" sz="1400" spc="0" u="none" cap="none">
                <a:solidFill>
                  <a:srgbClr val="1E293B">
                    <a:alpha val="100000"/>
                  </a:srgbClr>
                </a:solidFill>
                <a:latin typeface="Calibri"/>
              </a:rPr>
              <a:t><![CDATA[Large cysts; severe joint space narrowing or obliteration; large osteophytes; deformity of the femoral head; necrosis possible]]></a:t>
            </a:r>
            <a:br/>
            <a:r>
              <a:rPr lang="en-US" strike="noStrike" sz="1400" spc="0" u="none" cap="none">
                <a:solidFill>
                  <a:srgbClr val="1E293B">
                    <a:alpha val="100000"/>
                  </a:srgbClr>
                </a:solidFill>
                <a:latin typeface="Calibri"/>
              </a:rPr>
              <a:t><![CDATA[CONTRAINDICATION to hip preservation surgery; total hip arthroplasty is the appropriate definitiv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groin pain is the cardinal symptom (reported by ~90% of patients); the pain is typically deep, activity-related, and worsened by prolonged sitting, getting into/out of a car, and high-flexion activities; patients describe `C-sign` — they cup the lateral hip and groin with the thumb and index finger in a C-shape when asked to point to the pain; lateral hip pain (trochanteric bursitis pattern) is less common; locking, clicking, or giving way may indicate labral tear; reduced range of motion — particularly hip flexion, internal rotation, and ad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Flexion-Adduction-Internal Rotation) — the most sensitive clinical test for FAI: the hip is passively flexed to 90°, adducted to the midline, and internally rotated; a positive test (reproduction of the patient`s groin pain) has sensitivity ~88%, specificity ~43%; it is the best screening test for intra-articular hip pathology including FAI and labral tears; a negative FADIR essentially rules out significant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BER test (Flexion-Abduction-External Rotation — `Patrick`s test`): the heel of the affected leg is placed on the opposite knee in a figure-of-4 position; positive = groin pain or limited range compared to the contralateral side; more specific for posterior hip and sacroiliac joint pathology but also positive in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mpingement test: the hip is extended and externally rotated (the position of posterior impingement); positive = posterior hip pain; tests for posterior FAI or posterior labral pathology; distinguish from the FADIR (anterior impingement) — different anatomical zones are tes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range of motion: document flexion (normal 120°), internal rotation in flexion (normal 30–40°; reduced <15° is significant in FAI), external rotation (normal 40–60°), abduction, adduction; compare bilaterally; loss of internal rotation in flexion is the most consistent finding in cam FA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nz R et al. Femoroacetabular impingement: a cause for osteoarthritis of the hip. Clin Orthop Relat Res. 2003;417:112–120.]]></a:t>
            </a:r>
            <a:br/>
            <a:r>
              <a:rPr lang="en-US" strike="noStrike" sz="1200" spc="0" u="none" cap="none">
                <a:solidFill>
                  <a:srgbClr val="1E293B">
                    <a:alpha val="100000"/>
                  </a:srgbClr>
                </a:solidFill>
                <a:latin typeface="Calibri"/>
              </a:rPr>
              <a:t><![CDATA[Notzli HP et al. The contour of the femoral head-neck junction as a predictor for the risk of anterior impingement. J Bone Joint Surg Br. 2002;84(4):556–560.]]></a:t>
            </a:r>
            <a:br/>
            <a:r>
              <a:rPr lang="en-US" strike="noStrike" sz="1200" spc="0" u="none" cap="none">
                <a:solidFill>
                  <a:srgbClr val="1E293B">
                    <a:alpha val="100000"/>
                  </a:srgbClr>
                </a:solidFill>
                <a:latin typeface="Calibri"/>
              </a:rPr>
              <a:t><![CDATA[Griffin DR et al. The FORCe cohort study: arthroscopy versus physiotherapy for femoroacetabular impingement syndrome. Lancet. 2022;399(10319):36–47.]]></a:t>
            </a:r>
            <a:br/>
            <a:r>
              <a:rPr lang="en-US" strike="noStrike" sz="1200" spc="0" u="none" cap="none">
                <a:solidFill>
                  <a:srgbClr val="1E293B">
                    <a:alpha val="100000"/>
                  </a:srgbClr>
                </a:solidFill>
                <a:latin typeface="Calibri"/>
              </a:rPr>
              <a:t><![CDATA[Larson CM et al. Outcomes of labral reconstruction and labral repair for FAI. Am J Sports Med. 2012.]]></a:t>
            </a:r>
            <a:br/>
            <a:r>
              <a:rPr lang="en-US" strike="noStrike" sz="1200" spc="0" u="none" cap="none">
                <a:solidFill>
                  <a:srgbClr val="1E293B">
                    <a:alpha val="100000"/>
                  </a:srgbClr>
                </a:solidFill>
                <a:latin typeface="Calibri"/>
              </a:rPr>
              <a:t><![CDATA[Clohisy JC et al. A systematic approach to the plain radiographic evaluation of the young adult hip. J Bone Joint Surg Am. 2008.]]></a:t>
            </a:r>
            <a:br/>
            <a:r>
              <a:rPr lang="en-US" strike="noStrike" sz="1200" spc="0" u="none" cap="none">
                <a:solidFill>
                  <a:srgbClr val="1E293B">
                    <a:alpha val="100000"/>
                  </a:srgbClr>
                </a:solidFill>
                <a:latin typeface="Calibri"/>
              </a:rPr>
              <a:t><![CDATA[Philippon MJ et al. Outcomes following hip arthroscopy for femoroacetabular imping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emoroacetabular impingement (FAI) covering cam, pincer, and mixed morphologies, alpha angle measurement, Tönnis grading, clinical assessment, conservative and surgical management including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emoroacetabular Impingement (FAI) — Cam, Pincer & Mix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Femoroacetabular impingement (FAI) is a motion-related clinical disorder of the hip resulting from premature or repetitive contact between the proximal femur and the acetabular rim during terminal ranges of hip motion. It is among the most common causes of hip pain in young active adults and is now recognised as a leading cause of hip osteoarthritis, particularly in the non-dysplastic hip. FAI was formally described and classified by Ganz and colleagues in 2003, transforming understanding of hip mechanics and triggering a revolution in hip preservation surgery. The condition produces characteristic patterns of labral tearing and cartilage damage at the anterosuperior acetabulum — the primary zone of impingement contact — and if untreated leads to progressive chondral loss and secondar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morphological types: (1) Cam impingement — an aspherical, `pistol-grip` deformity of the femoral head-neck junction; the cam lesion is a bony prominence on the anterolateral femoral head-neck junction that enters the acetabulum during flexion and internal rotation, generating a shear force that levers against the anterosuperior acetabular cartilage and labrum; predominantly affects young athletic males; (2) Pincer impingement — acetabular over-coverage (too much acetabulum); the acetabular rim is excessively deep or anteverted, causing circumferential rim abutment against the femoral neck during motion; more common in middle-aged active females; (3) Mixed — the most common clinical presentation (~86% of symptomatic FAI cases); elements of both cam and pincer morphology coex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am morphology is present in approximately 10–25% of the general population but is symptomatic in a minority; prevalence is highest in high-level athletes (up to 55% of elite footballers); the cam deformity is thought to develop during the adolescent growth spurt from repetitive loading of the proximal femoral physis before closure; the condition is therefore considered a developmental deformity rather than a congenital one; pincer morphology is present in approximately 20% of the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 Measurement]]></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Key Measurement]]></a:t>
            </a:r>
            <a:br/>
            <a:r>
              <a:rPr lang="en-US" strike="noStrike" sz="1400" spc="0" u="none" cap="none">
                <a:solidFill>
                  <a:srgbClr val="1E293B">
                    <a:alpha val="100000"/>
                  </a:srgbClr>
                </a:solidFill>
                <a:latin typeface="Calibri"/>
              </a:rPr>
              <a:t><![CDATA[Radiological Threshold]]></a:t>
            </a:r>
            <a:br/>
            <a:r>
              <a:rPr lang="en-US" strike="noStrike" sz="1400" spc="0" u="none" cap="none">
                <a:solidFill>
                  <a:srgbClr val="1E293B">
                    <a:alpha val="100000"/>
                  </a:srgbClr>
                </a:solidFill>
                <a:latin typeface="Calibri"/>
              </a:rPr>
              <a:t><![CDATA[Predominant Damage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m]]></a:t>
            </a:r>
            <a:br/>
            <a:r>
              <a:rPr lang="en-US" strike="noStrike" sz="1400" spc="0" u="none" cap="none">
                <a:solidFill>
                  <a:srgbClr val="1E293B">
                    <a:alpha val="100000"/>
                  </a:srgbClr>
                </a:solidFill>
                <a:latin typeface="Calibri"/>
              </a:rPr>
              <a:t><![CDATA[Aspherical femoral head-neck junction; `pistol-grip` deformity; the cam bump is typically located on the anterosuperior femoral head-neck junction; during hip flexion, the cam lesion rotates into the acetabulum and generates compressive and shear forces on the anterosuperior acetabular cartilage]]></a:t>
            </a:r>
            <a:br/>
            <a:r>
              <a:rPr lang="en-US" strike="noStrike" sz="1400" spc="0" u="none" cap="none">
                <a:solidFill>
                  <a:srgbClr val="1E293B">
                    <a:alpha val="100000"/>
                  </a:srgbClr>
                </a:solidFill>
                <a:latin typeface="Calibri"/>
              </a:rPr>
              <a:t><![CDATA[Alpha angle — the angle between the femoral neck axis and the line from the femoral head centre to the point where the femoral head-neck junction deviates from a perfect circle (measured on the Dunn lateral or MRI radial sequences at the 1-o`clock position); also: head-neck offset ratio (Eijer); asphericity index]]></a:t>
            </a:r>
            <a:br/>
            <a:r>
              <a:rPr lang="en-US" strike="noStrike" sz="1400" spc="0" u="none" cap="none">
                <a:solidFill>
                  <a:srgbClr val="1E293B">
                    <a:alpha val="100000"/>
                  </a:srgbClr>
                </a:solidFill>
                <a:latin typeface="Calibri"/>
              </a:rPr>
              <a:t><![CDATA[Alpha angle >55° on Dunn lateral view = cam morphology (Notzli 2002); some sources use >60° as the diagnostic threshold; the 1-o`clock position on radial MRI is the most sensitive location]]></a:t>
            </a:r>
            <a:br/>
            <a:r>
              <a:rPr lang="en-US" strike="noStrike" sz="1400" spc="0" u="none" cap="none">
                <a:solidFill>
                  <a:srgbClr val="1E293B">
                    <a:alpha val="100000"/>
                  </a:srgbClr>
                </a:solidFill>
                <a:latin typeface="Calibri"/>
              </a:rPr>
              <a:t><![CDATA[Outside-in cartilage damage at the anterosuperior acetabulum (the cartilage peels away from the subchondral bone in a `carpet-avulsion` pattern); labral tearing at the anterosuperior quadr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cer]]></a:t>
            </a:r>
            <a:br/>
            <a:r>
              <a:rPr lang="en-US" strike="noStrike" sz="1400" spc="0" u="none" cap="none">
                <a:solidFill>
                  <a:srgbClr val="1E293B">
                    <a:alpha val="100000"/>
                  </a:srgbClr>
                </a:solidFill>
                <a:latin typeface="Calibri"/>
              </a:rPr>
              <a:t><![CDATA[Excessive acetabular coverage; the acetabular rim protrudes too far and contacts the femoral neck directly; subtypes: (1) global over-coverage — coxa profunda (acetabular fossa touching the ilioischial line on AP pelvis), protrusio acetabuli (femoral head medial to ilioischial line); (2) focal anterior over-coverage — acetabular retroversion (`crossover sign`, `posterior wall sign`, `ischial spine sign`)]]></a:t>
            </a:r>
            <a:br/>
            <a:r>
              <a:rPr lang="en-US" strike="noStrike" sz="1400" spc="0" u="none" cap="none">
                <a:solidFill>
                  <a:srgbClr val="1E293B">
                    <a:alpha val="100000"/>
                  </a:srgbClr>
                </a:solidFill>
                <a:latin typeface="Calibri"/>
              </a:rPr>
              <a:t><![CDATA[Lateral centre-edge angle (LCEA — normal 25–40°; >40° = over-coverage); anterior centre-edge angle (ACEA); acetabular index (Tönnis angle — normal 0–10°; <0° = over-coverage); crossover sign (the anterior acetabular wall crosses medial to the posterior wall on AP pelvis view = acetabular retroversion)]]></a:t>
            </a:r>
            <a:br/>
            <a:r>
              <a:rPr lang="en-US" strike="noStrike" sz="1400" spc="0" u="none" cap="none">
                <a:solidFill>
                  <a:srgbClr val="1E293B">
                    <a:alpha val="100000"/>
                  </a:srgbClr>
                </a:solidFill>
                <a:latin typeface="Calibri"/>
              </a:rPr>
              <a:t><![CDATA[LCEA >40° = global over-coverage; positive crossover sign = focal anterior over-coverage (retroversion); `figure-of-8` configuration on AP pelvis (the anterior and posterior walls of the acetabulum cross and then diverge — the anterosuperior acetabulum is retroverted)]]></a:t>
            </a:r>
            <a:br/>
            <a:r>
              <a:rPr lang="en-US" strike="noStrike" sz="1400" spc="0" u="none" cap="none">
                <a:solidFill>
                  <a:srgbClr val="1E293B">
                    <a:alpha val="100000"/>
                  </a:srgbClr>
                </a:solidFill>
                <a:latin typeface="Calibri"/>
              </a:rPr>
              <a:t><![CDATA[Inside-out labral damage — the labrum is crushed between the rim and the femoral neck; it may undergo degenerative ossification (os acetabuli) and thus worsen the over-coverage; paradoxically, the posterior cartilage may be damaged by counter-coup mechanism as the femoral head levers pos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emoroacetabular Impingement (FAI) — Cam, Pincer & Mix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Elements of both cam and pincer morphology; this is the most common pattern in clinical practice (~86%); the combined impingement produces more complex patterns of labral and chondral damage]]></a:t>
            </a:r>
            <a:br/>
            <a:r>
              <a:rPr lang="en-US" strike="noStrike" sz="1400" spc="0" u="none" cap="none">
                <a:solidFill>
                  <a:srgbClr val="1E293B">
                    <a:alpha val="100000"/>
                  </a:srgbClr>
                </a:solidFill>
                <a:latin typeface="Calibri"/>
              </a:rPr>
              <a:t><![CDATA[Both alpha angle and LCEA/crossover sign are abnormal]]></a:t>
            </a:r>
            <a:br/>
            <a:r>
              <a:rPr lang="en-US" strike="noStrike" sz="1400" spc="0" u="none" cap="none">
                <a:solidFill>
                  <a:srgbClr val="1E293B">
                    <a:alpha val="100000"/>
                  </a:srgbClr>
                </a:solidFill>
                <a:latin typeface="Calibri"/>
              </a:rPr>
              <a:t><![CDATA[Both thresholds met]]></a:t>
            </a:r>
            <a:br/>
            <a:r>
              <a:rPr lang="en-US" strike="noStrike" sz="1400" spc="0" u="none" cap="none">
                <a:solidFill>
                  <a:srgbClr val="1E293B">
                    <a:alpha val="100000"/>
                  </a:srgbClr>
                </a:solidFill>
                <a:latin typeface="Calibri"/>
              </a:rPr>
              <a:t><![CDATA[Combined patterns of inside-out and outside-in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2026-05-25T10:07:22Z</dcterms:created>
  <dcterms:modified xsi:type="dcterms:W3CDTF">2026-05-25T10:07:22Z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