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3647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Fat Embolism Syndrome]]></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at Embolism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biochemical theory proposes that trauma leads to hormonal changes and the breakdown of fat into toxic free fatty acids. These substances cause endothelial damage and trigger inflammatory responses that contribute to respiratory distr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a:t>
            </a:r>
            <a:br/>
            <a:br/>
            <a:br/>
            <a:r>
              <a:rPr lang="en-US" strike="noStrike" sz="1400" spc="0" u="none" cap="none">
                <a:solidFill>
                  <a:srgbClr val="1E293B">
                    <a:alpha val="100000"/>
                  </a:srgbClr>
                </a:solidFill>
                <a:latin typeface="Calibri"/>
              </a:rPr>
              <a:t><![CDATA[Symptoms typically develop within 24 to 72 hours after trauma. The severity of symptoms can vary from mild respiratory distress to severe acute respiratory fail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cal Tria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spiratory distr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at Embolism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logical abnormalit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techial ras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ther Clinical Fea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achycard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ypoxem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fu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em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rombocytopen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petechial rash is typically seen on the chest, axilla, neck, and conjunctiva. Although it occurs in fewer than half of cases, it is considered highly specific for fat embolism syndrom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gnostic Criteria]]></a:t>
            </a:r>
            <a:br/>
            <a:br/>
            <a:br/>
            <a:r>
              <a:rPr lang="en-US" strike="noStrike" sz="1400" spc="0" u="none" cap="none">
                <a:solidFill>
                  <a:srgbClr val="1E293B">
                    <a:alpha val="100000"/>
                  </a:srgbClr>
                </a:solidFill>
                <a:latin typeface="Calibri"/>
              </a:rPr>
              <a:t><![CDATA[Diagnosis is primarily clinical and is commonly based on the Gurd and Wilson criter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jor Criteria]]></a:t>
            </a:r>
            <a:br/>
            <a:r>
              <a:rPr lang="en-US" strike="noStrike" sz="1400" spc="0" u="none" cap="none">
                <a:solidFill>
                  <a:srgbClr val="1E293B">
                    <a:alpha val="100000"/>
                  </a:srgbClr>
                </a:solidFill>
                <a:latin typeface="Calibri"/>
              </a:rPr>
              <a:t><![CDATA[Minor Criteri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at Embolism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spiratory insufficiency]]></a:t>
            </a:r>
            <a:br/>
            <a:r>
              <a:rPr lang="en-US" strike="noStrike" sz="1400" spc="0" u="none" cap="none">
                <a:solidFill>
                  <a:srgbClr val="1E293B">
                    <a:alpha val="100000"/>
                  </a:srgbClr>
                </a:solidFill>
                <a:latin typeface="Calibri"/>
              </a:rPr>
              <a:t><![CDATA[Tachycard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rebral signs]]></a:t>
            </a:r>
            <a:br/>
            <a:r>
              <a:rPr lang="en-US" strike="noStrike" sz="1400" spc="0" u="none" cap="none">
                <a:solidFill>
                  <a:srgbClr val="1E293B">
                    <a:alpha val="100000"/>
                  </a:srgbClr>
                </a:solidFill>
                <a:latin typeface="Calibri"/>
              </a:rPr>
              <a:t><![CDATA[Fev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techial rash]]></a:t>
            </a:r>
            <a:br/>
            <a:r>
              <a:rPr lang="en-US" strike="noStrike" sz="1400" spc="0" u="none" cap="none">
                <a:solidFill>
                  <a:srgbClr val="1E293B">
                    <a:alpha val="100000"/>
                  </a:srgbClr>
                </a:solidFill>
                <a:latin typeface="Calibri"/>
              </a:rPr>
              <a:t><![CDATA[Anem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rombocytopen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diagnosis generally requires one major criterion and four minor criteria in the appropriate clinical sett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br/>
            <a:r>
              <a:rPr lang="en-US" strike="noStrike" sz="1400" spc="0" u="none" cap="none">
                <a:solidFill>
                  <a:srgbClr val="1E293B">
                    <a:alpha val="100000"/>
                  </a:srgbClr>
                </a:solidFill>
                <a:latin typeface="Calibri"/>
              </a:rPr>
              <a:t><![CDATA[Laboratory and imaging studies support the clinical diagnosis and help exclude other causes of respiratory distr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terial blood gas showing hypoxem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est X-ray showing diffuse infiltra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at Embolism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chest demonstrating ground glass opacit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w platelet cou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duced hemoglob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est radiographs may show a characteristic “snowstorm” appearance due to diffuse pulmonary infiltrat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br/>
            <a:r>
              <a:rPr lang="en-US" strike="noStrike" sz="1400" spc="0" u="none" cap="none">
                <a:solidFill>
                  <a:srgbClr val="1E293B">
                    <a:alpha val="100000"/>
                  </a:srgbClr>
                </a:solidFill>
                <a:latin typeface="Calibri"/>
              </a:rPr>
              <a:t><![CDATA[Treatment of fat embolism syndrome is primarily supportive. Early recognition and aggressive supportive care significantly reduce morta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pportive 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xygen therap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cal ventilation if requir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luid resusci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modynamic monitor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at Embolism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rection of anem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re is no specific pharmacological treatment for fat embolism syndrome. Corticosteroids have been studied but their routine use remains controversi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vention]]></a:t>
            </a:r>
            <a:br/>
            <a:br/>
            <a:br/>
            <a:r>
              <a:rPr lang="en-US" strike="noStrike" sz="1400" spc="0" u="none" cap="none">
                <a:solidFill>
                  <a:srgbClr val="1E293B">
                    <a:alpha val="100000"/>
                  </a:srgbClr>
                </a:solidFill>
                <a:latin typeface="Calibri"/>
              </a:rPr>
              <a:t><![CDATA[Prevention strategies focus on reducing the risk of fat embolization during trauma 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immobilization of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mpt surgical fix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entle handling of tissues during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equate resuscitation in trauma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at Embolism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fixation of long bone fractures significantly decreases the incidence of fat embolism syndrom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ey Exam Points]]></a:t>
            </a:r>
            <a:br/>
            <a:br/>
            <a:br/>
            <a:r>
              <a:rPr lang="en-US" strike="noStrike" sz="1400" spc="0" u="none" cap="none">
                <a:solidFill>
                  <a:srgbClr val="1E293B">
                    <a:alpha val="100000"/>
                  </a:srgbClr>
                </a:solidFill>
                <a:latin typeface="Calibri"/>
              </a:rPr>
              <a:t><![CDATA[Occurs most commonly after long bone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ymptoms appear within 24–72 hou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c triad: respiratory distress, neurological symptoms, petechial ras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gnosis based on Gurd criter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is mainly supporti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1. Campbell WC. Campbells Operative Orthopaedics. 14th Edition.]]></a:t>
            </a:r>
            <a:br/>
            <a:r>
              <a:rPr lang="en-US" strike="noStrike" sz="1200" spc="0" u="none" cap="none">
                <a:solidFill>
                  <a:srgbClr val="1E293B">
                    <a:alpha val="100000"/>
                  </a:srgbClr>
                </a:solidFill>
                <a:latin typeface="Calibri"/>
              </a:rPr>
              <a:t><![CDATA[2. Rockwood CA. Rockwood and Greens Fractures in Adults. 9th Edition.]]></a:t>
            </a:r>
            <a:br/>
            <a:r>
              <a:rPr lang="en-US" strike="noStrike" sz="1200" spc="0" u="none" cap="none">
                <a:solidFill>
                  <a:srgbClr val="1E293B">
                    <a:alpha val="100000"/>
                  </a:srgbClr>
                </a:solidFill>
                <a:latin typeface="Calibri"/>
              </a:rPr>
              <a:t><![CDATA[3. ATLS Advanced Trauma Life Support Manual.]]></a:t>
            </a:r>
            <a:br/>
            <a:r>
              <a:rPr lang="en-US" strike="noStrike" sz="1200" spc="0" u="none" cap="none">
                <a:solidFill>
                  <a:srgbClr val="1E293B">
                    <a:alpha val="100000"/>
                  </a:srgbClr>
                </a:solidFill>
                <a:latin typeface="Calibri"/>
              </a:rPr>
              <a:t><![CDATA[4. Tintinalli Emergency Medici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Fat Embolism Syndrome]]></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Classically 24–72 h after long‑bone/pelvic fractures or IM reaming; triad: hypoxemia, neurological signs, petechiae. Diagnosis is clinical; supported by Gurd’s criteria (1 major + 4 minor) or Schonfeld score (>5). ABG hypoxemia, CXR fluffy infiltrates; brain MRI 'starfield' pattern on DWI. Prevention: early stabilization of long bone fractures; careful reaming/venting. Management: supportive (oxygen/PEEP, fluids), avoid overload; steroids controversial.]]>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at Embolism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Fat embolism syndrome (FES) is a potentially life-threatening complication that occurs when fat globules enter the systemic circulation and lodge within the pulmonary or systemic microvasculature. It is most commonly seen following fractures of long bones such as the femur, tibia, and pelvis, where marrow fat can enter disrupted venous channel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at Embolism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though microscopic fat emboli are frequently detected after trauma, only a small percentage of patients develop the clinical syndrome. Fat embolism syndrome typically manifests within 24 to 72 hours after injury and is characterized by respiratory distress, neurological abnormalities, and petechial ras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at Embolism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condition is of particular importance in orthopaedic trauma because it is commonly associated with long bone fractures and intramedullary instrumentation. Early recognition and supportive management significantly improve patient outcom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 The classical triad of fat embolism syndrome consists of respiratory distress, neurological symptoms, and petechial ras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at Embolism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a:t>
            </a:r>
            <a:br/>
            <a:br/>
            <a:br/>
            <a:r>
              <a:rPr lang="en-US" strike="noStrike" sz="1400" spc="0" u="none" cap="none">
                <a:solidFill>
                  <a:srgbClr val="1E293B">
                    <a:alpha val="100000"/>
                  </a:srgbClr>
                </a:solidFill>
                <a:latin typeface="Calibri"/>
              </a:rPr>
              <a:t><![CDATA[Fat embolism syndrome is most frequently associated with high-energy trauma involving long bones. Young adults involved in road traffic accidents represent the most commonly affected group.]]></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ccurs in approximately 1–10% of long bone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ommon after femoral shaft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re common in multiple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sually appears within 24–72 hours after traum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at Embolism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incidence of fat embolism syndrome has decreased in modern trauma care due to early fracture stabilization and improved intensive care 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tiology]]></a:t>
            </a:r>
            <a:br/>
            <a:br/>
            <a:br/>
            <a:r>
              <a:rPr lang="en-US" strike="noStrike" sz="1400" spc="0" u="none" cap="none">
                <a:solidFill>
                  <a:srgbClr val="1E293B">
                    <a:alpha val="100000"/>
                  </a:srgbClr>
                </a:solidFill>
                <a:latin typeface="Calibri"/>
              </a:rPr>
              <a:t><![CDATA[Fat embolism occurs when fat droplets enter the bloodstream from bone marrow or adipose tissue. Several clinical situations may lead to fat embolis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use]]></a:t>
            </a:r>
            <a:br/>
            <a:r>
              <a:rPr lang="en-US" strike="noStrike" sz="1400" spc="0" u="none" cap="none">
                <a:solidFill>
                  <a:srgbClr val="1E293B">
                    <a:alpha val="100000"/>
                  </a:srgbClr>
                </a:solidFill>
                <a:latin typeface="Calibri"/>
              </a:rPr>
              <a:t><![CDATA[Exampl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ng bone fractures]]></a:t>
            </a:r>
            <a:br/>
            <a:r>
              <a:rPr lang="en-US" strike="noStrike" sz="1400" spc="0" u="none" cap="none">
                <a:solidFill>
                  <a:srgbClr val="1E293B">
                    <a:alpha val="100000"/>
                  </a:srgbClr>
                </a:solidFill>
                <a:latin typeface="Calibri"/>
              </a:rPr>
              <a:t><![CDATA[Femur, tibia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lvic fractures]]></a:t>
            </a:r>
            <a:br/>
            <a:r>
              <a:rPr lang="en-US" strike="noStrike" sz="1400" spc="0" u="none" cap="none">
                <a:solidFill>
                  <a:srgbClr val="1E293B">
                    <a:alpha val="100000"/>
                  </a:srgbClr>
                </a:solidFill>
                <a:latin typeface="Calibri"/>
              </a:rPr>
              <a:t><![CDATA[High energy trau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thopaedic surgery]]></a:t>
            </a:r>
            <a:br/>
            <a:r>
              <a:rPr lang="en-US" strike="noStrike" sz="1400" spc="0" u="none" cap="none">
                <a:solidFill>
                  <a:srgbClr val="1E293B">
                    <a:alpha val="100000"/>
                  </a:srgbClr>
                </a:solidFill>
                <a:latin typeface="Calibri"/>
              </a:rPr>
              <a:t><![CDATA[Intramedullary nail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at Embolism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oft tissue injury]]></a:t>
            </a:r>
            <a:br/>
            <a:r>
              <a:rPr lang="en-US" strike="noStrike" sz="1400" spc="0" u="none" cap="none">
                <a:solidFill>
                  <a:srgbClr val="1E293B">
                    <a:alpha val="100000"/>
                  </a:srgbClr>
                </a:solidFill>
                <a:latin typeface="Calibri"/>
              </a:rPr>
              <a:t><![CDATA[Crush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traumatic causes]]></a:t>
            </a:r>
            <a:br/>
            <a:r>
              <a:rPr lang="en-US" strike="noStrike" sz="1400" spc="0" u="none" cap="none">
                <a:solidFill>
                  <a:srgbClr val="1E293B">
                    <a:alpha val="100000"/>
                  </a:srgbClr>
                </a:solidFill>
                <a:latin typeface="Calibri"/>
              </a:rPr>
              <a:t><![CDATA[Burns, pancreatitis, liposu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physiology]]></a:t>
            </a:r>
            <a:br/>
            <a:br/>
            <a:br/>
            <a:r>
              <a:rPr lang="en-US" strike="noStrike" sz="1400" spc="0" u="none" cap="none">
                <a:solidFill>
                  <a:srgbClr val="1E293B">
                    <a:alpha val="100000"/>
                  </a:srgbClr>
                </a:solidFill>
                <a:latin typeface="Calibri"/>
              </a:rPr>
              <a:t><![CDATA[Two major theories explain the development of fat embolism syndrome: the mechanical theory and the biochemical theo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ory]]></a:t>
            </a:r>
            <a:br/>
            <a:r>
              <a:rPr lang="en-US" strike="noStrike" sz="1400" spc="0" u="none" cap="none">
                <a:solidFill>
                  <a:srgbClr val="1E293B">
                    <a:alpha val="100000"/>
                  </a:srgbClr>
                </a:solidFill>
                <a:latin typeface="Calibri"/>
              </a:rPr>
              <a:t><![CDATA[Explan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cal theory]]></a:t>
            </a:r>
            <a:br/>
            <a:r>
              <a:rPr lang="en-US" strike="noStrike" sz="1400" spc="0" u="none" cap="none">
                <a:solidFill>
                  <a:srgbClr val="1E293B">
                    <a:alpha val="100000"/>
                  </a:srgbClr>
                </a:solidFill>
                <a:latin typeface="Calibri"/>
              </a:rPr>
              <a:t><![CDATA[Fat droplets from marrow enter venous circulation and obstruct pulmonary capilla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chemical theory]]></a:t>
            </a:r>
            <a:br/>
            <a:r>
              <a:rPr lang="en-US" strike="noStrike" sz="1400" spc="0" u="none" cap="none">
                <a:solidFill>
                  <a:srgbClr val="1E293B">
                    <a:alpha val="100000"/>
                  </a:srgbClr>
                </a:solidFill>
                <a:latin typeface="Calibri"/>
              </a:rPr>
              <a:t><![CDATA[Free fatty acids cause endothelial injury and inflammatory respon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at Embolism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 the mechanical theory, fat globules released from fractured bone marrow travel through the venous circulation and lodge in the pulmonary capillary bed. If the emboli pass through pulmonary circulation or via a patent foramen ovale, they may reach systemic organs such as the brain and sk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2026-07-28T06:29:57Z</dcterms:created>
  <dcterms:modified xsi:type="dcterms:W3CDTF">2026-07-28T06:29:57Z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