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presProps" Target="presProps.xml"/>
  <Relationship Id="rId20" Type="http://schemas.openxmlformats.org/officeDocument/2006/relationships/viewProps" Target="viewProps.xml"/>
  <Relationship Id="rId21"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69198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External Fixators — Concept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rnal Fixators — Concep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ctor]]></a:t>
            </a:r>
            <a:br/>
            <a:r>
              <a:rPr lang="en-US" strike="noStrike" sz="1400" spc="0" u="none" cap="none">
                <a:solidFill>
                  <a:srgbClr val="1E293B">
                    <a:alpha val="100000"/>
                  </a:srgbClr>
                </a:solidFill>
                <a:latin typeface="Calibri"/>
              </a:rPr>
              <a:t><![CDATA[Effect on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n diameter]]></a:t>
            </a:r>
            <a:br/>
            <a:r>
              <a:rPr lang="en-US" strike="noStrike" sz="1400" spc="0" u="none" cap="none">
                <a:solidFill>
                  <a:srgbClr val="1E293B">
                    <a:alpha val="100000"/>
                  </a:srgbClr>
                </a:solidFill>
                <a:latin typeface="Calibri"/>
              </a:rPr>
              <a:t><![CDATA[Larger pins increase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n spread]]></a:t>
            </a:r>
            <a:br/>
            <a:r>
              <a:rPr lang="en-US" strike="noStrike" sz="1400" spc="0" u="none" cap="none">
                <a:solidFill>
                  <a:srgbClr val="1E293B">
                    <a:alpha val="100000"/>
                  </a:srgbClr>
                </a:solidFill>
                <a:latin typeface="Calibri"/>
              </a:rPr>
              <a:t><![CDATA[Greater distance increases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d distance from bone]]></a:t>
            </a:r>
            <a:br/>
            <a:r>
              <a:rPr lang="en-US" strike="noStrike" sz="1400" spc="0" u="none" cap="none">
                <a:solidFill>
                  <a:srgbClr val="1E293B">
                    <a:alpha val="100000"/>
                  </a:srgbClr>
                </a:solidFill>
                <a:latin typeface="Calibri"/>
              </a:rPr>
              <a:t><![CDATA[Closer rods increase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umber of pins]]></a:t>
            </a:r>
            <a:br/>
            <a:r>
              <a:rPr lang="en-US" strike="noStrike" sz="1400" spc="0" u="none" cap="none">
                <a:solidFill>
                  <a:srgbClr val="1E293B">
                    <a:alpha val="100000"/>
                  </a:srgbClr>
                </a:solidFill>
                <a:latin typeface="Calibri"/>
              </a:rPr>
              <a:t><![CDATA[More pins increase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rnal fixators typically provide relative stability, which allows micromotion at the fracture site and promotes callus formation during hea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rnal Fixators — Concep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amage Control Orthopaedics]]></a:t>
            </a:r>
            <a:br/>
            <a:br/>
            <a:br/>
            <a:r>
              <a:rPr lang="en-US" strike="noStrike" sz="1400" spc="0" u="none" cap="none">
                <a:solidFill>
                  <a:srgbClr val="1E293B">
                    <a:alpha val="100000"/>
                  </a:srgbClr>
                </a:solidFill>
                <a:latin typeface="Calibri"/>
              </a:rPr>
              <a:t><![CDATA[In polytrauma patients, external fixation plays a crucial role in damage control orthopaedics. Early temporary stabilization of long bone fractures helps reduce pain, blood loss, and systemic inflammatory respon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pid fracture sta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roves patient physiolog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ws delayed definitive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nce the patient is stabilized, definitive internal fixation can be performed in a staged mann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rnal Fixators — Concep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lizarov Technique]]></a:t>
            </a:r>
            <a:br/>
            <a:br/>
            <a:br/>
            <a:r>
              <a:rPr lang="en-US" strike="noStrike" sz="1400" spc="0" u="none" cap="none">
                <a:solidFill>
                  <a:srgbClr val="1E293B">
                    <a:alpha val="100000"/>
                  </a:srgbClr>
                </a:solidFill>
                <a:latin typeface="Calibri"/>
              </a:rPr>
              <a:t><![CDATA[The Ilizarov method uses circular external fixators with tensioned wires to achieve stable fixation and gradual bone lengthening or deformity correction. The technique is based on the principle of distraction osteogene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ual distraction stimulates new bone formation between bone segments. This principle has revolutionized limb reconstruction and deformity corr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sed for limb lengthe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of 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rection of deformit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rnal Fixators — Concep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Although external fixation is highly effective, several complications may occu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n tract infection]]></a:t>
            </a:r>
            <a:br/>
            <a:r>
              <a:rPr lang="en-US" strike="noStrike" sz="1400" spc="0" u="none" cap="none">
                <a:solidFill>
                  <a:srgbClr val="1E293B">
                    <a:alpha val="100000"/>
                  </a:srgbClr>
                </a:solidFill>
                <a:latin typeface="Calibri"/>
              </a:rPr>
              <a:t><![CDATA[Most common compl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n loosening]]></a:t>
            </a:r>
            <a:br/>
            <a:r>
              <a:rPr lang="en-US" strike="noStrike" sz="1400" spc="0" u="none" cap="none">
                <a:solidFill>
                  <a:srgbClr val="1E293B">
                    <a:alpha val="100000"/>
                  </a:srgbClr>
                </a:solidFill>
                <a:latin typeface="Calibri"/>
              </a:rPr>
              <a:t><![CDATA[Occurs with prolonged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vascular injury]]></a:t>
            </a:r>
            <a:br/>
            <a:r>
              <a:rPr lang="en-US" strike="noStrike" sz="1400" spc="0" u="none" cap="none">
                <a:solidFill>
                  <a:srgbClr val="1E293B">
                    <a:alpha val="100000"/>
                  </a:srgbClr>
                </a:solidFill>
                <a:latin typeface="Calibri"/>
              </a:rPr>
              <a:t><![CDATA[Improper pin plac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oint stiffness]]></a:t>
            </a:r>
            <a:br/>
            <a:r>
              <a:rPr lang="en-US" strike="noStrike" sz="1400" spc="0" u="none" cap="none">
                <a:solidFill>
                  <a:srgbClr val="1E293B">
                    <a:alpha val="100000"/>
                  </a:srgbClr>
                </a:solidFill>
                <a:latin typeface="Calibri"/>
              </a:rPr>
              <a:t><![CDATA[Due to prolonged immo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Exam Points]]></a:t>
            </a:r>
            <a:br/>
            <a:br/>
            <a:br/>
            <a:r>
              <a:rPr lang="en-US" strike="noStrike" sz="1400" spc="0" u="none" cap="none">
                <a:solidFill>
                  <a:srgbClr val="1E293B">
                    <a:alpha val="100000"/>
                  </a:srgbClr>
                </a:solidFill>
                <a:latin typeface="Calibri"/>
              </a:rPr>
              <a:t><![CDATA[External fixation provides relative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motes secondary bone hea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sed commonly in open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rnal Fixators — Concep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ortant in damage control orthopaedic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lizarov technique based on distraction osteogene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n tract infection is the most common compl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1. Campbell WC. Campbells Operative Orthopaedics. 14th Edition.]]></a:t>
            </a:r>
            <a:br/>
            <a:r>
              <a:rPr lang="en-US" strike="noStrike" sz="1200" spc="0" u="none" cap="none">
                <a:solidFill>
                  <a:srgbClr val="1E293B">
                    <a:alpha val="100000"/>
                  </a:srgbClr>
                </a:solidFill>
                <a:latin typeface="Calibri"/>
              </a:rPr>
              <a:t><![CDATA[2. Rockwood CA. Rockwood and Greens Fractures in Adults. 9th Edition.]]></a:t>
            </a:r>
            <a:br/>
            <a:r>
              <a:rPr lang="en-US" strike="noStrike" sz="1200" spc="0" u="none" cap="none">
                <a:solidFill>
                  <a:srgbClr val="1E293B">
                    <a:alpha val="100000"/>
                  </a:srgbClr>
                </a:solidFill>
                <a:latin typeface="Calibri"/>
              </a:rPr>
              <a:t><![CDATA[3. Browner BD. Skeletal Trauma. 6th Edition.]]></a:t>
            </a:r>
            <a:br/>
            <a:r>
              <a:rPr lang="en-US" strike="noStrike" sz="1200" spc="0" u="none" cap="none">
                <a:solidFill>
                  <a:srgbClr val="1E293B">
                    <a:alpha val="100000"/>
                  </a:srgbClr>
                </a:solidFill>
                <a:latin typeface="Calibri"/>
              </a:rPr>
              <a:t><![CDATA[4. Ilizarov GA. The Tension Stress Effect on the Genesis and Growth of Tissu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External Fixators — Concept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ypes: uniplanar, biplanar, circular. Biomechanics: stiffness ↑ with larger pins, more pins, wider spread, closer frame. Indications: open fractures, polytrauma, infected nonunion, limb lengthening. Advantages: minimal soft tissue stripping, adjustability. Disadvantages: pin site infection, stiffness, bulky fra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rnal Fixators — Concep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External fixation is a method of fracture stabilization in which pins or wires are inserted into bone and connected externally by rods or rings to maintain fracture alignment. Unlike internal fixation devices such as plates or intramedullary nails, the fixation frame remains outside the body. This technique is widely used in trauma surgery, deformity correction, limb lengthening, and management of infected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rnal Fixators — Concep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rnal fixators are particularly valuable in situations where soft tissue damage prevents immediate internal fixation. They allow rapid stabilization of fractures while preserving access to wounds and enabling soft tissue management. The ability to adjust alignment postoperatively also makes external fixation useful in deformity correction proced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 External fixation provides relative stability and promotes secondary bone healing through callus form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rnal Fixators — Concep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a:t>
            </a:r>
            <a:br/>
            <a:br/>
            <a:br/>
            <a:r>
              <a:rPr lang="en-US" strike="noStrike" sz="1400" spc="0" u="none" cap="none">
                <a:solidFill>
                  <a:srgbClr val="1E293B">
                    <a:alpha val="100000"/>
                  </a:srgbClr>
                </a:solidFill>
                <a:latin typeface="Calibri"/>
              </a:rPr>
              <a:t><![CDATA[External fixation is used in a wide range of orthopaedic conditions, particularly in trauma and reconstructive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n fractures with severe soft tissue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lytrauma requiring rapid sta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amage control orthopaedic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ctures associated with compartment syndro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vere bone loss or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mb lengthening proced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ormity corr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diatric fractures requiring minimal surgical expos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rnal Fixators — Concep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cause the fixation frame is external, the surgeon can easily access the soft tissues for wound care, flap coverage, or repeated debridement. This makes external fixation extremely useful in the management of contaminated or complex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of External Fixators]]></a:t>
            </a:r>
            <a:br/>
            <a:br/>
            <a:br/>
            <a:r>
              <a:rPr lang="en-US" strike="noStrike" sz="1400" spc="0" u="none" cap="none">
                <a:solidFill>
                  <a:srgbClr val="1E293B">
                    <a:alpha val="100000"/>
                  </a:srgbClr>
                </a:solidFill>
                <a:latin typeface="Calibri"/>
              </a:rPr>
              <a:t><![CDATA[External fixators are classified according to their structural design and mechanical princip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Characteristics]]></a:t>
            </a:r>
            <a:br/>
            <a:r>
              <a:rPr lang="en-US" strike="noStrike" sz="1400" spc="0" u="none" cap="none">
                <a:solidFill>
                  <a:srgbClr val="1E293B">
                    <a:alpha val="100000"/>
                  </a:srgbClr>
                </a:solidFill>
                <a:latin typeface="Calibri"/>
              </a:rPr>
              <a:t><![CDATA[Common U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rnal Fixators — Concep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iplanar fixator]]></a:t>
            </a:r>
            <a:br/>
            <a:r>
              <a:rPr lang="en-US" strike="noStrike" sz="1400" spc="0" u="none" cap="none">
                <a:solidFill>
                  <a:srgbClr val="1E293B">
                    <a:alpha val="100000"/>
                  </a:srgbClr>
                </a:solidFill>
                <a:latin typeface="Calibri"/>
              </a:rPr>
              <a:t><![CDATA[Pins and rods arranged in one plane]]></a:t>
            </a:r>
            <a:br/>
            <a:r>
              <a:rPr lang="en-US" strike="noStrike" sz="1400" spc="0" u="none" cap="none">
                <a:solidFill>
                  <a:srgbClr val="1E293B">
                    <a:alpha val="100000"/>
                  </a:srgbClr>
                </a:solidFill>
                <a:latin typeface="Calibri"/>
              </a:rPr>
              <a:t><![CDATA[Temporary fracture sta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planar fixator]]></a:t>
            </a:r>
            <a:br/>
            <a:r>
              <a:rPr lang="en-US" strike="noStrike" sz="1400" spc="0" u="none" cap="none">
                <a:solidFill>
                  <a:srgbClr val="1E293B">
                    <a:alpha val="100000"/>
                  </a:srgbClr>
                </a:solidFill>
                <a:latin typeface="Calibri"/>
              </a:rPr>
              <a:t><![CDATA[Pins placed in two planes]]></a:t>
            </a:r>
            <a:br/>
            <a:r>
              <a:rPr lang="en-US" strike="noStrike" sz="1400" spc="0" u="none" cap="none">
                <a:solidFill>
                  <a:srgbClr val="1E293B">
                    <a:alpha val="100000"/>
                  </a:srgbClr>
                </a:solidFill>
                <a:latin typeface="Calibri"/>
              </a:rPr>
              <a:t><![CDATA[Increased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ircular fixator]]></a:t>
            </a:r>
            <a:br/>
            <a:r>
              <a:rPr lang="en-US" strike="noStrike" sz="1400" spc="0" u="none" cap="none">
                <a:solidFill>
                  <a:srgbClr val="1E293B">
                    <a:alpha val="100000"/>
                  </a:srgbClr>
                </a:solidFill>
                <a:latin typeface="Calibri"/>
              </a:rPr>
              <a:t><![CDATA[Ring construct with tensioned wires]]></a:t>
            </a:r>
            <a:br/>
            <a:r>
              <a:rPr lang="en-US" strike="noStrike" sz="1400" spc="0" u="none" cap="none">
                <a:solidFill>
                  <a:srgbClr val="1E293B">
                    <a:alpha val="100000"/>
                  </a:srgbClr>
                </a:solidFill>
                <a:latin typeface="Calibri"/>
              </a:rPr>
              <a:t><![CDATA[Ilizarov techniqu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brid fixator]]></a:t>
            </a:r>
            <a:br/>
            <a:r>
              <a:rPr lang="en-US" strike="noStrike" sz="1400" spc="0" u="none" cap="none">
                <a:solidFill>
                  <a:srgbClr val="1E293B">
                    <a:alpha val="100000"/>
                  </a:srgbClr>
                </a:solidFill>
                <a:latin typeface="Calibri"/>
              </a:rPr>
              <a:t><![CDATA[Combination of ring and rod systems]]></a:t>
            </a:r>
            <a:br/>
            <a:r>
              <a:rPr lang="en-US" strike="noStrike" sz="1400" spc="0" u="none" cap="none">
                <a:solidFill>
                  <a:srgbClr val="1E293B">
                    <a:alpha val="100000"/>
                  </a:srgbClr>
                </a:solidFill>
                <a:latin typeface="Calibri"/>
              </a:rPr>
              <a:t><![CDATA[Periarticular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ircular fixators are particularly useful for complex deformity correction and limb lengthening procedures because they allow multiplanar adjust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rnal Fixators — Concep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onents of an External Fixator]]></a:t>
            </a:r>
            <a:br/>
            <a:br/>
            <a:br/>
            <a:r>
              <a:rPr lang="en-US" strike="noStrike" sz="1400" spc="0" u="none" cap="none">
                <a:solidFill>
                  <a:srgbClr val="1E293B">
                    <a:alpha val="100000"/>
                  </a:srgbClr>
                </a:solidFill>
                <a:latin typeface="Calibri"/>
              </a:rPr>
              <a:t><![CDATA[An external fixation system consists of several mechanical components that work together to stabilize the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hanz pins or wires inserted into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necting rods or ring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mps or connecto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justable joi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rnal Fixators — Concep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hanz pins are threaded metal pins that anchor the fixator to the bone. These pins are inserted percutaneously and connected to rods that maintain alignment. The stiffness of the construct depends on pin placement, rod distance from bone, and frame configu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mechanics of External Fixation]]></a:t>
            </a:r>
            <a:br/>
            <a:br/>
            <a:br/>
            <a:r>
              <a:rPr lang="en-US" strike="noStrike" sz="1400" spc="0" u="none" cap="none">
                <a:solidFill>
                  <a:srgbClr val="1E293B">
                    <a:alpha val="100000"/>
                  </a:srgbClr>
                </a:solidFill>
                <a:latin typeface="Calibri"/>
              </a:rPr>
              <a:t><![CDATA[The biomechanical stability of an external fixator depends on several factors including pin diameter, pin spread, rod distance from bone, and frame configu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1">
  <a:themeElements>
    <a:clrScheme name="Theme5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16</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2026-05-25T02:21:48Z</dcterms:created>
  <dcterms:modified xsi:type="dcterms:W3CDTF">2026-05-25T02:21:48Z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