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7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xternal Fixators — Concep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s: uniplanar, biplanar, circular. Biomechanics: stiffness ↑ with larger pins, more pins, wider spread, closer frame. Indications: open fractures, polytrauma, infected nonunion, limb lengthening. Advantages: minimal soft tissue stripping, adjustability. Disadvantages: pin site infection, stiffness, bulky fra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External fixation is a method of fracture stabilization in which pins or wires are inserted into bone and connected externally by rods or rings to maintain fracture alignment. Unlike internal fixation devices such as plates or intramedullary nails, the fixation frame remains outside the body. This technique is widely used in trauma surgery, deformity correction, limb lengthening, and management of infec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ors are particularly valuable in situations where soft tissue damage prevents immediate internal fixation. They allow rapid stabilization of fractures while preserving access to wounds and enabling soft tissue management. The ability to adjust alignment postoperatively also makes external fixation useful in deformity correction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External fixation provides relative stability and promotes secondary bone healing through callus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r>
              <a:rPr lang="en-US" strike="noStrike" sz="1400" spc="0" u="none" cap="none">
                <a:solidFill>
                  <a:srgbClr val="1E293B">
                    <a:alpha val="100000"/>
                  </a:srgbClr>
                </a:solidFill>
                <a:latin typeface="Calibri"/>
              </a:rPr>
              <a:t><![CDATA[External fixation is used in a wide range of orthopaedic conditions, particularly in trauma and reconstructiv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s with severe soft tissu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lytrauma requiring rapid sta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orthopaed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associated with compartment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bone loss or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lengthening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diatric fractures requiring minimal surgical exp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the fixation frame is external, the surgeon can easily access the soft tissues for wound care, flap coverage, or repeated debridement. This makes external fixation extremely useful in the management of contaminated 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External Fixators]]></a:t>
            </a:r>
            <a:br/>
            <a:br/>
            <a:br/>
            <a:r>
              <a:rPr lang="en-US" strike="noStrike" sz="1400" spc="0" u="none" cap="none">
                <a:solidFill>
                  <a:srgbClr val="1E293B">
                    <a:alpha val="100000"/>
                  </a:srgbClr>
                </a:solidFill>
                <a:latin typeface="Calibri"/>
              </a:rPr>
              <a:t><![CDATA[External fixators are classified according to their structural design and mechanical princi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br/>
            <a:r>
              <a:rPr lang="en-US" strike="noStrike" sz="1400" spc="0" u="none" cap="none">
                <a:solidFill>
                  <a:srgbClr val="1E293B">
                    <a:alpha val="100000"/>
                  </a:srgbClr>
                </a:solidFill>
                <a:latin typeface="Calibri"/>
              </a:rPr>
              <a:t><![CDATA[Common U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iplanar fixator]]></a:t>
            </a:r>
            <a:br/>
            <a:r>
              <a:rPr lang="en-US" strike="noStrike" sz="1400" spc="0" u="none" cap="none">
                <a:solidFill>
                  <a:srgbClr val="1E293B">
                    <a:alpha val="100000"/>
                  </a:srgbClr>
                </a:solidFill>
                <a:latin typeface="Calibri"/>
              </a:rPr>
              <a:t><![CDATA[Pins and rods arranged in one plane]]></a:t>
            </a:r>
            <a:br/>
            <a:r>
              <a:rPr lang="en-US" strike="noStrike" sz="1400" spc="0" u="none" cap="none">
                <a:solidFill>
                  <a:srgbClr val="1E293B">
                    <a:alpha val="100000"/>
                  </a:srgbClr>
                </a:solidFill>
                <a:latin typeface="Calibri"/>
              </a:rPr>
              <a:t><![CDATA[Temporary fracture sta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lanar fixator]]></a:t>
            </a:r>
            <a:br/>
            <a:r>
              <a:rPr lang="en-US" strike="noStrike" sz="1400" spc="0" u="none" cap="none">
                <a:solidFill>
                  <a:srgbClr val="1E293B">
                    <a:alpha val="100000"/>
                  </a:srgbClr>
                </a:solidFill>
                <a:latin typeface="Calibri"/>
              </a:rPr>
              <a:t><![CDATA[Pins placed in two planes]]></a:t>
            </a:r>
            <a:br/>
            <a:r>
              <a:rPr lang="en-US" strike="noStrike" sz="1400" spc="0" u="none" cap="none">
                <a:solidFill>
                  <a:srgbClr val="1E293B">
                    <a:alpha val="100000"/>
                  </a:srgbClr>
                </a:solidFill>
                <a:latin typeface="Calibri"/>
              </a:rPr>
              <a:t><![CDATA[Increased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r fixator]]></a:t>
            </a:r>
            <a:br/>
            <a:r>
              <a:rPr lang="en-US" strike="noStrike" sz="1400" spc="0" u="none" cap="none">
                <a:solidFill>
                  <a:srgbClr val="1E293B">
                    <a:alpha val="100000"/>
                  </a:srgbClr>
                </a:solidFill>
                <a:latin typeface="Calibri"/>
              </a:rPr>
              <a:t><![CDATA[Ring construct with tensioned wires]]></a:t>
            </a:r>
            <a:br/>
            <a:r>
              <a:rPr lang="en-US" strike="noStrike" sz="1400" spc="0" u="none" cap="none">
                <a:solidFill>
                  <a:srgbClr val="1E293B">
                    <a:alpha val="100000"/>
                  </a:srgbClr>
                </a:solidFill>
                <a:latin typeface="Calibri"/>
              </a:rPr>
              <a:t><![CDATA[Ilizarov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 fixator]]></a:t>
            </a:r>
            <a:br/>
            <a:r>
              <a:rPr lang="en-US" strike="noStrike" sz="1400" spc="0" u="none" cap="none">
                <a:solidFill>
                  <a:srgbClr val="1E293B">
                    <a:alpha val="100000"/>
                  </a:srgbClr>
                </a:solidFill>
                <a:latin typeface="Calibri"/>
              </a:rPr>
              <a:t><![CDATA[Combination of ring and rod systems]]></a:t>
            </a:r>
            <a:br/>
            <a:r>
              <a:rPr lang="en-US" strike="noStrike" sz="1400" spc="0" u="none" cap="none">
                <a:solidFill>
                  <a:srgbClr val="1E293B">
                    <a:alpha val="100000"/>
                  </a:srgbClr>
                </a:solidFill>
                <a:latin typeface="Calibri"/>
              </a:rPr>
              <a:t><![CDATA[Periarticular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r fixators are particularly useful for complex deformity correction and limb lengthening procedures because they allow multiplanar adjus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s of an External Fixator]]></a:t>
            </a:r>
            <a:br/>
            <a:br/>
            <a:br/>
            <a:r>
              <a:rPr lang="en-US" strike="noStrike" sz="1400" spc="0" u="none" cap="none">
                <a:solidFill>
                  <a:srgbClr val="1E293B">
                    <a:alpha val="100000"/>
                  </a:srgbClr>
                </a:solidFill>
                <a:latin typeface="Calibri"/>
              </a:rPr>
              <a:t><![CDATA[An external fixation system consists of several mechanical components that work together to stabilize th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nz pins or wires inserted into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necting rods or r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mps or conne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justable j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nz pins are threaded metal pins that anchor the fixator to the bone. These pins are inserted percutaneously and connected to rods that maintain alignment. The stiffness of the construct depends on pin placement, rod distance from bone, and frame configu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 of External Fixation]]></a:t>
            </a:r>
            <a:br/>
            <a:br/>
            <a:br/>
            <a:r>
              <a:rPr lang="en-US" strike="noStrike" sz="1400" spc="0" u="none" cap="none">
                <a:solidFill>
                  <a:srgbClr val="1E293B">
                    <a:alpha val="100000"/>
                  </a:srgbClr>
                </a:solidFill>
                <a:latin typeface="Calibri"/>
              </a:rPr>
              <a:t><![CDATA[The biomechanical stability of an external fixator depends on several factors including pin diameter, pin spread, rod distance from bone, and frame config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a:t>
            </a:r>
            <a:br/>
            <a:r>
              <a:rPr lang="en-US" strike="noStrike" sz="1400" spc="0" u="none" cap="none">
                <a:solidFill>
                  <a:srgbClr val="1E293B">
                    <a:alpha val="100000"/>
                  </a:srgbClr>
                </a:solidFill>
                <a:latin typeface="Calibri"/>
              </a:rPr>
              <a:t><![CDATA[Effect on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diameter]]></a:t>
            </a:r>
            <a:br/>
            <a:r>
              <a:rPr lang="en-US" strike="noStrike" sz="1400" spc="0" u="none" cap="none">
                <a:solidFill>
                  <a:srgbClr val="1E293B">
                    <a:alpha val="100000"/>
                  </a:srgbClr>
                </a:solidFill>
                <a:latin typeface="Calibri"/>
              </a:rPr>
              <a:t><![CDATA[Larger pins increas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spread]]></a:t>
            </a:r>
            <a:br/>
            <a:r>
              <a:rPr lang="en-US" strike="noStrike" sz="1400" spc="0" u="none" cap="none">
                <a:solidFill>
                  <a:srgbClr val="1E293B">
                    <a:alpha val="100000"/>
                  </a:srgbClr>
                </a:solidFill>
                <a:latin typeface="Calibri"/>
              </a:rPr>
              <a:t><![CDATA[Greater distance increases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d distance from bone]]></a:t>
            </a:r>
            <a:br/>
            <a:r>
              <a:rPr lang="en-US" strike="noStrike" sz="1400" spc="0" u="none" cap="none">
                <a:solidFill>
                  <a:srgbClr val="1E293B">
                    <a:alpha val="100000"/>
                  </a:srgbClr>
                </a:solidFill>
                <a:latin typeface="Calibri"/>
              </a:rPr>
              <a:t><![CDATA[Closer rods increas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mber of pins]]></a:t>
            </a:r>
            <a:br/>
            <a:r>
              <a:rPr lang="en-US" strike="noStrike" sz="1400" spc="0" u="none" cap="none">
                <a:solidFill>
                  <a:srgbClr val="1E293B">
                    <a:alpha val="100000"/>
                  </a:srgbClr>
                </a:solidFill>
                <a:latin typeface="Calibri"/>
              </a:rPr>
              <a:t><![CDATA[More pins increas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ors typically provide relative stability, which allows micromotion at the fracture site and promotes callus formation during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Orthopaedics]]></a:t>
            </a:r>
            <a:br/>
            <a:br/>
            <a:br/>
            <a:r>
              <a:rPr lang="en-US" strike="noStrike" sz="1400" spc="0" u="none" cap="none">
                <a:solidFill>
                  <a:srgbClr val="1E293B">
                    <a:alpha val="100000"/>
                  </a:srgbClr>
                </a:solidFill>
                <a:latin typeface="Calibri"/>
              </a:rPr>
              <a:t><![CDATA[In polytrauma patients, external fixation plays a crucial role in damage control orthopaedics. Early temporary stabilization of long bone fractures helps reduce pain, blood loss, and systemic inflammatory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pid fracture sta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s patient physi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delayed definitiv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e the patient is stabilized, definitive internal fixation can be performed in a staged mann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zarov Technique]]></a:t>
            </a:r>
            <a:br/>
            <a:br/>
            <a:br/>
            <a:r>
              <a:rPr lang="en-US" strike="noStrike" sz="1400" spc="0" u="none" cap="none">
                <a:solidFill>
                  <a:srgbClr val="1E293B">
                    <a:alpha val="100000"/>
                  </a:srgbClr>
                </a:solidFill>
                <a:latin typeface="Calibri"/>
              </a:rPr>
              <a:t><![CDATA[The Ilizarov method uses circular external fixators with tensioned wires to achieve stable fixation and gradual bone lengthening or deformity correction. The technique is based on the principle of distraction osteogen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distraction stimulates new bone formation between bone segments. This principle has revolutionized limb reconstruction and deformity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d for limb length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f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of deform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Although external fixation is highly effective, several complications may occ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tract infection]]></a:t>
            </a:r>
            <a:br/>
            <a:r>
              <a:rPr lang="en-US" strike="noStrike" sz="1400" spc="0" u="none" cap="none">
                <a:solidFill>
                  <a:srgbClr val="1E293B">
                    <a:alpha val="100000"/>
                  </a:srgbClr>
                </a:solidFill>
                <a:latin typeface="Calibri"/>
              </a:rPr>
              <a:t><![CDATA[Most common co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loosening]]></a:t>
            </a:r>
            <a:br/>
            <a:r>
              <a:rPr lang="en-US" strike="noStrike" sz="1400" spc="0" u="none" cap="none">
                <a:solidFill>
                  <a:srgbClr val="1E293B">
                    <a:alpha val="100000"/>
                  </a:srgbClr>
                </a:solidFill>
                <a:latin typeface="Calibri"/>
              </a:rPr>
              <a:t><![CDATA[Occurs with prolonged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a:t>
            </a:r>
            <a:br/>
            <a:r>
              <a:rPr lang="en-US" strike="noStrike" sz="1400" spc="0" u="none" cap="none">
                <a:solidFill>
                  <a:srgbClr val="1E293B">
                    <a:alpha val="100000"/>
                  </a:srgbClr>
                </a:solidFill>
                <a:latin typeface="Calibri"/>
              </a:rPr>
              <a:t><![CDATA[Improper pin 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tiffness]]></a:t>
            </a:r>
            <a:br/>
            <a:r>
              <a:rPr lang="en-US" strike="noStrike" sz="1400" spc="0" u="none" cap="none">
                <a:solidFill>
                  <a:srgbClr val="1E293B">
                    <a:alpha val="100000"/>
                  </a:srgbClr>
                </a:solidFill>
                <a:latin typeface="Calibri"/>
              </a:rPr>
              <a:t><![CDATA[Due to prolonged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External fixation provides relativ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s secondary bone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d commonly in open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rnal Fixators — Concep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in damage control orthopaed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zarov technique based on distraction osteogen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tract infection is the most common co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Browner BD. Skeletal Trauma. 6th Edition.]]></a:t>
            </a:r>
            <a:br/>
            <a:r>
              <a:rPr lang="en-US" strike="noStrike" sz="1200" spc="0" u="none" cap="none">
                <a:solidFill>
                  <a:srgbClr val="1E293B">
                    <a:alpha val="100000"/>
                  </a:srgbClr>
                </a:solidFill>
                <a:latin typeface="Calibri"/>
              </a:rPr>
              <a:t><![CDATA[4. Ilizarov GA. The Tension Stress Effect on the Genesis and Growth of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xternal Fixators — Concep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2026-10-03T11:38:19Z</dcterms:created>
  <dcterms:modified xsi:type="dcterms:W3CDTF">2026-10-03T11:38:19Z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