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0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vidence-Based Medicine – Hierarchy of Evidence and Types of Research]]></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vidence-based medicine integrates the best available research evidence with clinical expertise and patient values to guide healthcare decisions. Clinical research includes observational studies such as cross-sectional, case-control and cohort studies, as well as experimental designs such as randomised controlled trials. The hierarchy of evidence generally places high-quality systematic reviews and RCTs above observational studies, case series and expert opinion, although the appropriate study design depends on the clinical question. Critical appraisal requires assessment of bias, confounding, validity, effect size, confidence intervals, sta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Based Medicine, Hierarchy of Evidence and Types of Research]]></a:t>
            </a:r>
            <a:br/>
            <a:br/>
            <a:br/>
            <a:br/>
            <a:r>
              <a:rPr lang="en-US" strike="noStrike" sz="1400" spc="0" u="none" cap="none">
                <a:solidFill>
                  <a:srgbClr val="1E293B">
                    <a:alpha val="100000"/>
                  </a:srgbClr>
                </a:solidFill>
                <a:latin typeface="Calibri"/>
              </a:rPr>
              <a:t><![CDATA[Evidence-based medicine (EBM) is the integration of the]]></a:t>
            </a:r>
            <a:br/>
            <a:r>
              <a:rPr lang="en-US" strike="noStrike" sz="1400" spc="0" u="none" cap="none">
                <a:solidFill>
                  <a:srgbClr val="1E293B">
                    <a:alpha val="100000"/>
                  </a:srgbClr>
                </a:solidFill>
                <a:latin typeface="Calibri"/>
              </a:rPr>
              <a:t><![CDATA[best available research evidence with]]></a:t>
            </a:r>
            <a:br/>
            <a:r>
              <a:rPr lang="en-US" strike="noStrike" sz="1400" spc="0" u="none" cap="none">
                <a:solidFill>
                  <a:srgbClr val="1E293B">
                    <a:alpha val="100000"/>
                  </a:srgbClr>
                </a:solidFill>
                <a:latin typeface="Calibri"/>
              </a:rPr>
              <a:t><![CDATA[clinical expertise and]]></a:t>
            </a:r>
            <a:br/>
            <a:r>
              <a:rPr lang="en-US" strike="noStrike" sz="1400" spc="0" u="none" cap="none">
                <a:solidFill>
                  <a:srgbClr val="1E293B">
                    <a:alpha val="100000"/>
                  </a:srgbClr>
                </a:solidFill>
                <a:latin typeface="Calibri"/>
              </a:rPr>
              <a:t><![CDATA[patient values and preferences to make informed healthcare deci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BM does not mean following published evidence blindly. High-quality care requires interpretation]]></a:t>
            </a:r>
            <a:br/>
            <a:r>
              <a:rPr lang="en-US" strike="noStrike" sz="1400" spc="0" u="none" cap="none">
                <a:solidFill>
                  <a:srgbClr val="1E293B">
                    <a:alpha val="100000"/>
                  </a:srgbClr>
                </a:solidFill>
                <a:latin typeface="Calibri"/>
              </a:rPr>
              <a:t><![CDATA[of research in the context of the individual patient, the clinical setting, available resources,]]></a:t>
            </a:r>
            <a:br/>
            <a:r>
              <a:rPr lang="en-US" strike="noStrike" sz="1400" spc="0" u="none" cap="none">
                <a:solidFill>
                  <a:srgbClr val="1E293B">
                    <a:alpha val="100000"/>
                  </a:srgbClr>
                </a:solidFill>
                <a:latin typeface="Calibri"/>
              </a:rPr>
              <a:t><![CDATA[potential harms and expected benefi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based medicine is not “cookbook medicine” — evidence must be critically appraised and applied to the right pat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 Components of Evidence-Based Medicine]]></a:t>
            </a:r>
            <a:br/>
            <a:b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Mea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st available evidence]]></a:t>
            </a:r>
            <a:br/>
            <a:br/>
            <a:r>
              <a:rPr lang="en-US" strike="noStrike" sz="1400" spc="0" u="none" cap="none">
                <a:solidFill>
                  <a:srgbClr val="1E293B">
                    <a:alpha val="100000"/>
                  </a:srgbClr>
                </a:solidFill>
                <a:latin typeface="Calibri"/>
              </a:rPr>
              <a:t><![CDATA[High-quality and clinically relevant research from appropriate study desig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expertise]]></a:t>
            </a:r>
            <a:br/>
            <a:br/>
            <a:r>
              <a:rPr lang="en-US" strike="noStrike" sz="1400" spc="0" u="none" cap="none">
                <a:solidFill>
                  <a:srgbClr val="1E293B">
                    <a:alpha val="100000"/>
                  </a:srgbClr>
                </a:solidFill>
                <a:latin typeface="Calibri"/>
              </a:rPr>
              <a:t><![CDATA[The clinician's ability to diagnose, assess risk, interpret evidence and individualis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values and preferences]]></a:t>
            </a:r>
            <a:br/>
            <a:br/>
            <a:r>
              <a:rPr lang="en-US" strike="noStrike" sz="1400" spc="0" u="none" cap="none">
                <a:solidFill>
                  <a:srgbClr val="1E293B">
                    <a:alpha val="100000"/>
                  </a:srgbClr>
                </a:solidFill>
                <a:latin typeface="Calibri"/>
              </a:rPr>
              <a:t><![CDATA[Patient goals, expectations, risk tolerance, circumstances and prefer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s of Evidence-Based Practice]]></a:t>
            </a:r>
            <a:br/>
            <a:br/>
            <a:br/>
            <a:br/>
            <a:r>
              <a:rPr lang="en-US" strike="noStrike" sz="1400" spc="0" u="none" cap="none">
                <a:solidFill>
                  <a:srgbClr val="1E293B">
                    <a:alpha val="100000"/>
                  </a:srgbClr>
                </a:solidFill>
                <a:latin typeface="Calibri"/>
              </a:rPr>
              <a:t><![CDATA[A commonly used framework is the 5 A's of evidence-based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k: formulate a focused and answerable clinical ques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quire: search for the best available ev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aise: critically evaluate validity, importance and applic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ly: integrate the evidence with clinical expertise and patient prefer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evaluate the outcome and the effectiveness of the decision-making proc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mulating a Clinical Question – PICO]]></a:t>
            </a:r>
            <a:br/>
            <a:br/>
            <a:br/>
            <a:br/>
            <a:r>
              <a:rPr lang="en-US" strike="noStrike" sz="1400" spc="0" u="none" cap="none">
                <a:solidFill>
                  <a:srgbClr val="1E293B">
                    <a:alpha val="100000"/>
                  </a:srgbClr>
                </a:solidFill>
                <a:latin typeface="Calibri"/>
              </a:rPr>
              <a:t><![CDATA[Clinical questions are often structured using the PICO framewor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tter]]></a:t>
            </a:r>
            <a:br/>
            <a:r>
              <a:rPr lang="en-US" strike="noStrike" sz="1400" spc="0" u="none" cap="none">
                <a:solidFill>
                  <a:srgbClr val="1E293B">
                    <a:alpha val="100000"/>
                  </a:srgbClr>
                </a:solidFill>
                <a:latin typeface="Calibri"/>
              </a:rPr>
              <a:t><![CDATA[Meaning]]></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
            </a:r>
            <a:br/>
            <a:r>
              <a:rPr lang="en-US" strike="noStrike" sz="1400" spc="0" u="none" cap="none">
                <a:solidFill>
                  <a:srgbClr val="1E293B">
                    <a:alpha val="100000"/>
                  </a:srgbClr>
                </a:solidFill>
                <a:latin typeface="Calibri"/>
              </a:rPr>
              <a:t><![CDATA[Patient / Population / Problem]]></a:t>
            </a:r>
            <a:br/>
            <a:r>
              <a:rPr lang="en-US" strike="noStrike" sz="1400" spc="0" u="none" cap="none">
                <a:solidFill>
                  <a:srgbClr val="1E293B">
                    <a:alpha val="100000"/>
                  </a:srgbClr>
                </a:solidFill>
                <a:latin typeface="Calibri"/>
              </a:rPr>
              <a:t><![CDATA[Elderly patients with intertrochanteric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Intervention]]></a:t>
            </a:r>
            <a:br/>
            <a:r>
              <a:rPr lang="en-US" strike="noStrike" sz="1400" spc="0" u="none" cap="none">
                <a:solidFill>
                  <a:srgbClr val="1E293B">
                    <a:alpha val="100000"/>
                  </a:srgbClr>
                </a:solidFill>
                <a:latin typeface="Calibri"/>
              </a:rPr>
              <a:t><![CDATA[Intramedullary nai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
            </a:r>
            <a:br/>
            <a:r>
              <a:rPr lang="en-US" strike="noStrike" sz="1400" spc="0" u="none" cap="none">
                <a:solidFill>
                  <a:srgbClr val="1E293B">
                    <a:alpha val="100000"/>
                  </a:srgbClr>
                </a:solidFill>
                <a:latin typeface="Calibri"/>
              </a:rPr>
              <a:t><![CDATA[Comparison]]></a:t>
            </a:r>
            <a:br/>
            <a:r>
              <a:rPr lang="en-US" strike="noStrike" sz="1400" spc="0" u="none" cap="none">
                <a:solidFill>
                  <a:srgbClr val="1E293B">
                    <a:alpha val="100000"/>
                  </a:srgbClr>
                </a:solidFill>
                <a:latin typeface="Calibri"/>
              </a:rPr>
              <a:t><![CDATA[Sliding hip scr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a:t>
            </a:r>
            <a:br/>
            <a:r>
              <a:rPr lang="en-US" strike="noStrike" sz="1400" spc="0" u="none" cap="none">
                <a:solidFill>
                  <a:srgbClr val="1E293B">
                    <a:alpha val="100000"/>
                  </a:srgbClr>
                </a:solidFill>
                <a:latin typeface="Calibri"/>
              </a:rPr>
              <a:t><![CDATA[Outcome]]></a:t>
            </a:r>
            <a:br/>
            <a:r>
              <a:rPr lang="en-US" strike="noStrike" sz="1400" spc="0" u="none" cap="none">
                <a:solidFill>
                  <a:srgbClr val="1E293B">
                    <a:alpha val="100000"/>
                  </a:srgbClr>
                </a:solidFill>
                <a:latin typeface="Calibri"/>
              </a:rPr>
              <a:t><![CDATA[Reoperation, fixation failure or functional outc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e or study design may sometimes be added, giving frameworks such as]]></a:t>
            </a:r>
            <a:br/>
            <a:r>
              <a:rPr lang="en-US" strike="noStrike" sz="1400" spc="0" u="none" cap="none">
                <a:solidFill>
                  <a:srgbClr val="1E293B">
                    <a:alpha val="100000"/>
                  </a:srgbClr>
                </a:solidFill>
                <a:latin typeface="Calibri"/>
              </a:rPr>
              <a:t><![CDATA[PICOT or PICO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Clinical Questions]]></a:t>
            </a:r>
            <a:br/>
            <a:br/>
            <a:br/>
            <a:br/>
            <a:br/>
            <a:br/>
            <a:br/>
            <a:r>
              <a:rPr lang="en-US" strike="noStrike" sz="1400" spc="0" u="none" cap="none">
                <a:solidFill>
                  <a:srgbClr val="1E293B">
                    <a:alpha val="100000"/>
                  </a:srgbClr>
                </a:solidFill>
                <a:latin typeface="Calibri"/>
              </a:rPr>
              <a:t><![CDATA[Question Type]]></a:t>
            </a:r>
            <a:br/>
            <a:r>
              <a:rPr lang="en-US" strike="noStrike" sz="1400" spc="0" u="none" cap="none">
                <a:solidFill>
                  <a:srgbClr val="1E293B">
                    <a:alpha val="100000"/>
                  </a:srgbClr>
                </a:solidFill>
                <a:latin typeface="Calibri"/>
              </a:rPr>
              <a:t><![CDATA[Commonly Preferred Ev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apy / Intervention]]></a:t>
            </a:r>
            <a:br/>
            <a:r>
              <a:rPr lang="en-US" strike="noStrike" sz="1400" spc="0" u="none" cap="none">
                <a:solidFill>
                  <a:srgbClr val="1E293B">
                    <a:alpha val="100000"/>
                  </a:srgbClr>
                </a:solidFill>
                <a:latin typeface="Calibri"/>
              </a:rPr>
              <a:t><![CDATA[Randomised controlled trial / systematic re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a:t>
            </a:r>
            <a:br/>
            <a:r>
              <a:rPr lang="en-US" strike="noStrike" sz="1400" spc="0" u="none" cap="none">
                <a:solidFill>
                  <a:srgbClr val="1E293B">
                    <a:alpha val="100000"/>
                  </a:srgbClr>
                </a:solidFill>
                <a:latin typeface="Calibri"/>
              </a:rPr>
              <a:t><![CDATA[Diagnostic accuracy study compared with reference stand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nosis]]></a:t>
            </a:r>
            <a:br/>
            <a:r>
              <a:rPr lang="en-US" strike="noStrike" sz="1400" spc="0" u="none" cap="none">
                <a:solidFill>
                  <a:srgbClr val="1E293B">
                    <a:alpha val="100000"/>
                  </a:srgbClr>
                </a:solidFill>
                <a:latin typeface="Calibri"/>
              </a:rPr>
              <a:t><![CDATA[Prospective cohort stud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m / Risk]]></a:t>
            </a:r>
            <a:br/>
            <a:r>
              <a:rPr lang="en-US" strike="noStrike" sz="1400" spc="0" u="none" cap="none">
                <a:solidFill>
                  <a:srgbClr val="1E293B">
                    <a:alpha val="100000"/>
                  </a:srgbClr>
                </a:solidFill>
                <a:latin typeface="Calibri"/>
              </a:rPr>
              <a:t><![CDATA[Cohort or case-control stu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a:t>
            </a:r>
            <a:br/>
            <a:r>
              <a:rPr lang="en-US" strike="noStrike" sz="1400" spc="0" u="none" cap="none">
                <a:solidFill>
                  <a:srgbClr val="1E293B">
                    <a:alpha val="100000"/>
                  </a:srgbClr>
                </a:solidFill>
                <a:latin typeface="Calibri"/>
              </a:rPr>
              <a:t><![CDATA[Cohort or case-control stu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experience]]></a:t>
            </a:r>
            <a:br/>
            <a:r>
              <a:rPr lang="en-US" strike="noStrike" sz="1400" spc="0" u="none" cap="none">
                <a:solidFill>
                  <a:srgbClr val="1E293B">
                    <a:alpha val="100000"/>
                  </a:srgbClr>
                </a:solidFill>
                <a:latin typeface="Calibri"/>
              </a:rPr>
              <a:t><![CDATA[Qualitative resear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est” study design depends on the clinical question being ask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ad Types of Research]]></a:t>
            </a:r>
            <a:br/>
            <a:br/>
            <a:br/>
            <a:br/>
            <a:r>
              <a:rPr lang="en-US" strike="noStrike" sz="1400" spc="0" u="none" cap="none">
                <a:solidFill>
                  <a:srgbClr val="1E293B">
                    <a:alpha val="100000"/>
                  </a:srgbClr>
                </a:solidFill>
                <a:latin typeface="Calibri"/>
              </a:rPr>
              <a:t><![CDATA[Clinical research can broadly be divided into:]]></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research: investigators collect or analyse original patient-level or experimental dat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research: investigators synthesise or interpret existing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ntitative research: uses numerical measurements and statistical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litative research: explores experiences, beliefs, perceptions and behavi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xed-methods research: combines quantitative and qualitative approach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servational versus Experimental Research]]></a:t>
            </a:r>
            <a:br/>
            <a:b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Observational Study]]></a:t>
            </a:r>
            <a:br/>
            <a:r>
              <a:rPr lang="en-US" strike="noStrike" sz="1400" spc="0" u="none" cap="none">
                <a:solidFill>
                  <a:srgbClr val="1E293B">
                    <a:alpha val="100000"/>
                  </a:srgbClr>
                </a:solidFill>
                <a:latin typeface="Calibri"/>
              </a:rPr>
              <a:t><![CDATA[Experimental Stu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vention assigned by investigator]]></a:t>
            </a:r>
            <a:br/>
            <a:r>
              <a:rPr lang="en-US" strike="noStrike" sz="1400" spc="0" u="none" cap="none">
                <a:solidFill>
                  <a:srgbClr val="1E293B">
                    <a:alpha val="100000"/>
                  </a:srgbClr>
                </a:solidFill>
                <a:latin typeface="Calibri"/>
              </a:rPr>
              <a:t><![CDATA[No]]></a:t>
            </a:r>
            <a:br/>
            <a:r>
              <a:rPr lang="en-US" strike="noStrike" sz="1400" spc="0" u="none" cap="none">
                <a:solidFill>
                  <a:srgbClr val="1E293B">
                    <a:alpha val="100000"/>
                  </a:srgbClr>
                </a:solidFill>
                <a:latin typeface="Calibri"/>
              </a:rPr>
              <a:t><![CDATA[Y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ples]]></a:t>
            </a:r>
            <a:br/>
            <a:r>
              <a:rPr lang="en-US" strike="noStrike" sz="1400" spc="0" u="none" cap="none">
                <a:solidFill>
                  <a:srgbClr val="1E293B">
                    <a:alpha val="100000"/>
                  </a:srgbClr>
                </a:solidFill>
                <a:latin typeface="Calibri"/>
              </a:rPr>
              <a:t><![CDATA[Cohort, case-control, cross-sectional]]></a:t>
            </a:r>
            <a:br/>
            <a:r>
              <a:rPr lang="en-US" strike="noStrike" sz="1400" spc="0" u="none" cap="none">
                <a:solidFill>
                  <a:srgbClr val="1E293B">
                    <a:alpha val="100000"/>
                  </a:srgbClr>
                </a:solidFill>
                <a:latin typeface="Calibri"/>
              </a:rPr>
              <a:t><![CDATA[Randomised controlled tr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limitation]]></a:t>
            </a:r>
            <a:br/>
            <a:r>
              <a:rPr lang="en-US" strike="noStrike" sz="1400" spc="0" u="none" cap="none">
                <a:solidFill>
                  <a:srgbClr val="1E293B">
                    <a:alpha val="100000"/>
                  </a:srgbClr>
                </a:solidFill>
                <a:latin typeface="Calibri"/>
              </a:rPr>
              <a:t><![CDATA[Confounding and selection bias]]></a:t>
            </a:r>
            <a:br/>
            <a:r>
              <a:rPr lang="en-US" strike="noStrike" sz="1400" spc="0" u="none" cap="none">
                <a:solidFill>
                  <a:srgbClr val="1E293B">
                    <a:alpha val="100000"/>
                  </a:srgbClr>
                </a:solidFill>
                <a:latin typeface="Calibri"/>
              </a:rPr>
              <a:t><![CDATA[Cost, feasibility, ethics and external valid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scriptive Studies]]></a:t>
            </a:r>
            <a:br/>
            <a:br/>
            <a:br/>
            <a:br/>
            <a:r>
              <a:rPr lang="en-US" strike="noStrike" sz="1400" spc="0" u="none" cap="none">
                <a:solidFill>
                  <a:srgbClr val="1E293B">
                    <a:alpha val="100000"/>
                  </a:srgbClr>
                </a:solidFill>
                <a:latin typeface="Calibri"/>
              </a:rPr>
              <a:t><![CDATA[Descriptive studies describe the occurrence, presentation or characteristics of disease without]]></a:t>
            </a:r>
            <a:br/>
            <a:r>
              <a:rPr lang="en-US" strike="noStrike" sz="1400" spc="0" u="none" cap="none">
                <a:solidFill>
                  <a:srgbClr val="1E293B">
                    <a:alpha val="100000"/>
                  </a:srgbClr>
                </a:solidFill>
                <a:latin typeface="Calibri"/>
              </a:rPr>
              <a:t><![CDATA[necessarily testing a causal hypo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Re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detailed description of an individual patient with an unusual diagnosis, presentation, treatment]]></a:t>
            </a:r>
            <a:br/>
            <a:r>
              <a:rPr lang="en-US" strike="noStrike" sz="1400" spc="0" u="none" cap="none">
                <a:solidFill>
                  <a:srgbClr val="1E293B">
                    <a:alpha val="100000"/>
                  </a:srgbClr>
                </a:solidFill>
                <a:latin typeface="Calibri"/>
              </a:rPr>
              <a:t><![CDATA[response or co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reports are useful for generating hypotheses and identifying rare or unexpected events but]]></a:t>
            </a:r>
            <a:br/>
            <a:r>
              <a:rPr lang="en-US" strike="noStrike" sz="1400" spc="0" u="none" cap="none">
                <a:solidFill>
                  <a:srgbClr val="1E293B">
                    <a:alpha val="100000"/>
                  </a:srgbClr>
                </a:solidFill>
                <a:latin typeface="Calibri"/>
              </a:rPr>
              <a:t><![CDATA[cannot establish treatment effectiveness or caus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Se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case series describes a group of patients with a similar disease, intervention or outcome.]]></a:t>
            </a:r>
            <a:br/>
            <a:r>
              <a:rPr lang="en-US" strike="noStrike" sz="1400" spc="0" u="none" cap="none">
                <a:solidFill>
                  <a:srgbClr val="1E293B">
                    <a:alpha val="100000"/>
                  </a:srgbClr>
                </a:solidFill>
                <a:latin typeface="Calibri"/>
              </a:rPr>
              <a:t><![CDATA[There is usually no comparison gro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series are particularly common in surgical research but are highly vulnerable to selection bias]]></a:t>
            </a:r>
            <a:br/>
            <a:r>
              <a:rPr lang="en-US" strike="noStrike" sz="1400" spc="0" u="none" cap="none">
                <a:solidFill>
                  <a:srgbClr val="1E293B">
                    <a:alpha val="100000"/>
                  </a:srgbClr>
                </a:solidFill>
                <a:latin typeface="Calibri"/>
              </a:rPr>
              <a:t><![CDATA[and confoun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Sectional Study]]></a:t>
            </a:r>
            <a:br/>
            <a:br/>
            <a:br/>
            <a:br/>
            <a:r>
              <a:rPr lang="en-US" strike="noStrike" sz="1400" spc="0" u="none" cap="none">
                <a:solidFill>
                  <a:srgbClr val="1E293B">
                    <a:alpha val="100000"/>
                  </a:srgbClr>
                </a:solidFill>
                <a:latin typeface="Calibri"/>
              </a:rPr>
              <a:t><![CDATA[A cross-sectional study measures exposure and outcome in a population at a particular point or]]></a:t>
            </a:r>
            <a:br/>
            <a:r>
              <a:rPr lang="en-US" strike="noStrike" sz="1400" spc="0" u="none" cap="none">
                <a:solidFill>
                  <a:srgbClr val="1E293B">
                    <a:alpha val="100000"/>
                  </a:srgbClr>
                </a:solidFill>
                <a:latin typeface="Calibri"/>
              </a:rPr>
              <a:t><![CDATA[short period in ti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is commonly used to estimate preval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ly qui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ually inexpens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for describing disease burd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n evaluate multiple variables simul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mporal relationship between exposure and outcome may be uncl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ly cannot establish caus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Control Study]]></a:t>
            </a:r>
            <a:br/>
            <a:br/>
            <a:br/>
            <a:br/>
            <a:r>
              <a:rPr lang="en-US" strike="noStrike" sz="1400" spc="0" u="none" cap="none">
                <a:solidFill>
                  <a:srgbClr val="1E293B">
                    <a:alpha val="100000"/>
                  </a:srgbClr>
                </a:solidFill>
                <a:latin typeface="Calibri"/>
              </a:rPr>
              <a:t><![CDATA[A case-control study begins with the outc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s with the disease or outcome of interest are identified as]]></a:t>
            </a:r>
            <a:br/>
            <a:r>
              <a:rPr lang="en-US" strike="noStrike" sz="1400" spc="0" u="none" cap="none">
                <a:solidFill>
                  <a:srgbClr val="1E293B">
                    <a:alpha val="100000"/>
                  </a:srgbClr>
                </a:solidFill>
                <a:latin typeface="Calibri"/>
              </a:rPr>
              <a:t><![CDATA[cases, and patients without the outcome are selected as]]></a:t>
            </a:r>
            <a:br/>
            <a:r>
              <a:rPr lang="en-US" strike="noStrike" sz="1400" spc="0" u="none" cap="none">
                <a:solidFill>
                  <a:srgbClr val="1E293B">
                    <a:alpha val="100000"/>
                  </a:srgbClr>
                </a:solidFill>
                <a:latin typeface="Calibri"/>
              </a:rPr>
              <a:t><![CDATA[controls. Previous exposure is then compared between the two grou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control study: start with disease → look backward for expo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st U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re dise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s with long latency perio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 of multiple potential expos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all bia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ion bia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foun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vidence-Based Medicine – Hierarchy of Evidence and Types of Research]]></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2026-10-03T13:24:52Z</dcterms:created>
  <dcterms:modified xsi:type="dcterms:W3CDTF">2026-10-03T13:24:52Z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