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92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nchondroma vs Osteochond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chondroma — Detailed]]></a:t>
            </a:r>
            <a:br/>
            <a:br/>
            <a:r>
              <a:rPr lang="en-US" strike="noStrike" sz="1400" spc="0" u="none" cap="none">
                <a:solidFill>
                  <a:srgbClr val="1E293B">
                    <a:alpha val="100000"/>
                  </a:srgbClr>
                </a:solidFill>
                <a:latin typeface="Calibri"/>
              </a:rPr>
              <a:t><![CDATA[Radiographic features: well-defined intramedullary lytic lesion; in small tubular bones of the hand — expansile, lucent, may cause cortical thinning (`expansion without breach`); in long bones — matrix calcification is typical (ring-and-arc pattern — arcuate and stippled calcification within the cartilage lobules on plain X-ray); geographic, well-marginated lytic lesion with sclerotic rim; NO periosteal reaction in a benign enchondroma; NO soft tissue mass; endosteal scalloping may be present but should be <2/3 of the cortical thickness (deeper scalloping raises concern for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eatures: T1 — low signal; T2/STIR — very high signal (water content of hyaline cartilage); lobulated internal architecture with septa; gadolinium enhancement: peripheral and septal enhancement (ring-and-arc enhancement pattern) — characteristic of cartilage tumours; this lobular enhancement pattern differentiates enchondroma from geographic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enchondroma from chondrosarcoma (the most difficult diagnostic distinction in orthopaedic oncology): the distinction between low-grade chondrosarcoma (Grade 1) and enchondroma is among the hardest in musculoskeletal oncology; plain X-ray features favouring chondrosarcoma — cortical destruction, aggressive periosteal reaction (Codman triangle), deep endosteal scalloping (>2/3 cortical width), soft tissue mass, pain in an adult; MRI features favouring chondrosarcoma — intralesional cysts or necrosis, high T2 signal extending beyond the lesion boundaries, cortical breach; clinical features — new or worsening pain in an adult with a known cartilage lesion is the most important red flag (benign enchondroma in the hand may cause pain due to pathological fracture — but pain in a long-bone enchondroma without fracture should raise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Favours Enchondroma (Benign)]]></a:t>
            </a:r>
            <a:br/>
            <a:r>
              <a:rPr lang="en-US" strike="noStrike" sz="1400" spc="0" u="none" cap="none">
                <a:solidFill>
                  <a:srgbClr val="1E293B">
                    <a:alpha val="100000"/>
                  </a:srgbClr>
                </a:solidFill>
                <a:latin typeface="Calibri"/>
              </a:rPr>
              <a:t><![CDATA[Favours Chondrosarcoma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Asymptomatic incidental finding; pain only if pathological fracture (hand phalanx)]]></a:t>
            </a:r>
            <a:br/>
            <a:r>
              <a:rPr lang="en-US" strike="noStrike" sz="1400" spc="0" u="none" cap="none">
                <a:solidFill>
                  <a:srgbClr val="1E293B">
                    <a:alpha val="100000"/>
                  </a:srgbClr>
                </a:solidFill>
                <a:latin typeface="Calibri"/>
              </a:rPr>
              <a:t><![CDATA[Pain in an adult without fracture — the most important clinical red flag; new or worsening pain in a known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e]]></a:t>
            </a:r>
            <a:br/>
            <a:r>
              <a:rPr lang="en-US" strike="noStrike" sz="1400" spc="0" u="none" cap="none">
                <a:solidFill>
                  <a:srgbClr val="1E293B">
                    <a:alpha val="100000"/>
                  </a:srgbClr>
                </a:solidFill>
                <a:latin typeface="Calibri"/>
              </a:rPr>
              <a:t><![CDATA[<5 cm; small lesions rarely malignant]]></a:t>
            </a:r>
            <a:br/>
            <a:r>
              <a:rPr lang="en-US" strike="noStrike" sz="1400" spc="0" u="none" cap="none">
                <a:solidFill>
                  <a:srgbClr val="1E293B">
                    <a:alpha val="100000"/>
                  </a:srgbClr>
                </a:solidFill>
                <a:latin typeface="Calibri"/>
              </a:rPr>
              <a:t><![CDATA[>5 cm — higher malignancy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scalloping]]></a:t>
            </a:r>
            <a:br/>
            <a:r>
              <a:rPr lang="en-US" strike="noStrike" sz="1400" spc="0" u="none" cap="none">
                <a:solidFill>
                  <a:srgbClr val="1E293B">
                    <a:alpha val="100000"/>
                  </a:srgbClr>
                </a:solidFill>
                <a:latin typeface="Calibri"/>
              </a:rPr>
              <a:t><![CDATA[<2/3 cortical thickness]]></a:t>
            </a:r>
            <a:br/>
            <a:r>
              <a:rPr lang="en-US" strike="noStrike" sz="1400" spc="0" u="none" cap="none">
                <a:solidFill>
                  <a:srgbClr val="1E293B">
                    <a:alpha val="100000"/>
                  </a:srgbClr>
                </a:solidFill>
                <a:latin typeface="Calibri"/>
              </a:rPr>
              <a:t><![CDATA[>2/3 cortical thickness — strongly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dman triangle or aggressive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ex]]></a:t>
            </a:r>
            <a:br/>
            <a:r>
              <a:rPr lang="en-US" strike="noStrike" sz="1400" spc="0" u="none" cap="none">
                <a:solidFill>
                  <a:srgbClr val="1E293B">
                    <a:alpha val="100000"/>
                  </a:srgbClr>
                </a:solidFill>
                <a:latin typeface="Calibri"/>
              </a:rPr>
              <a:t><![CDATA[Intact; possibly thinned]]></a:t>
            </a:r>
            <a:br/>
            <a:r>
              <a:rPr lang="en-US" strike="noStrike" sz="1400" spc="0" u="none" cap="none">
                <a:solidFill>
                  <a:srgbClr val="1E293B">
                    <a:alpha val="100000"/>
                  </a:srgbClr>
                </a:solidFill>
                <a:latin typeface="Calibri"/>
              </a:rPr>
              <a:t><![CDATA[Destroyed / breac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mas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extracortica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adult]]></a:t>
            </a:r>
            <a:br/>
            <a:r>
              <a:rPr lang="en-US" strike="noStrike" sz="1400" spc="0" u="none" cap="none">
                <a:solidFill>
                  <a:srgbClr val="1E293B">
                    <a:alpha val="100000"/>
                  </a:srgbClr>
                </a:solidFill>
                <a:latin typeface="Calibri"/>
              </a:rPr>
              <a:t><![CDATA[No interval growth]]></a:t>
            </a:r>
            <a:br/>
            <a:r>
              <a:rPr lang="en-US" strike="noStrike" sz="1400" spc="0" u="none" cap="none">
                <a:solidFill>
                  <a:srgbClr val="1E293B">
                    <a:alpha val="100000"/>
                  </a:srgbClr>
                </a:solidFill>
                <a:latin typeface="Calibri"/>
              </a:rPr>
              <a:t><![CDATA[Progressive enlargement on serial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istal extremities (hand) — virtually always benign; proximal skeleton (pelvis, shoulder, spine) — higher risk]]></a:t>
            </a:r>
            <a:br/>
            <a:r>
              <a:rPr lang="en-US" strike="noStrike" sz="1400" spc="0" u="none" cap="none">
                <a:solidFill>
                  <a:srgbClr val="1E293B">
                    <a:alpha val="100000"/>
                  </a:srgbClr>
                </a:solidFill>
                <a:latin typeface="Calibri"/>
              </a:rPr>
              <a:t><![CDATA[Proximal/axial skeleton — pelvis, ribs, shoulder girdle; cartilage lesions in these locations more likely malig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lier`s disease (multiple enchondromatosis): non-hereditary condition; multiple enchondromas predominantly on one side of the body; causes limb length discrepancy, deformity, pathological fractures; 25–30% risk of malignant transformation to chondrosarcoma (any of the multiple lesions can transform — not predictable); the diagnosis of malignant transformation requires clinical, radiological, and histological correlation; MRI surveillance of all lesions at regular intervals is recommended in Ollier`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ffucci syndrome: enchondromatosis + multiple soft tissue haemangiomas (venous malformations); near 100% risk of malignant transformation to chondrosarcoma over lifetime; also increased risk of other malignancies (GI tumours, brain gliomas); surveillance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olitary enchondroma: incidental, asymptomatic, typical radiographic features → observation only; no biopsy required if imaging is characteristic; serial radiographs every 6–12 months initially, then annual; hand phalanx enchondroma presenting with pathological fracture → allow fracture to heal, then curettage and bone grafting if lesion is large or symptomatic; long-bone enchondroma — observation if asymptomatic and benign features; refer to specialist centre if any concern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Unni KK, Inwards CY. Dahlin`s Bone Tumors. 6th ed. Philadelphia: Lippincott Williams & Wilkins; 2010.]]></a:t>
            </a:r>
            <a:br/>
            <a:r>
              <a:rPr lang="en-US" strike="noStrike" sz="1200" spc="0" u="none" cap="none">
                <a:solidFill>
                  <a:srgbClr val="1E293B">
                    <a:alpha val="100000"/>
                  </a:srgbClr>
                </a:solidFill>
                <a:latin typeface="Calibri"/>
              </a:rPr>
              <a:t><![CDATA[WHO Classification of Tumours of Soft Tissue and Bone. 5th ed. Lyon: IARC Press; 2020.]]></a:t>
            </a:r>
            <a:br/>
            <a:r>
              <a:rPr lang="en-US" strike="noStrike" sz="1200" spc="0" u="none" cap="none">
                <a:solidFill>
                  <a:srgbClr val="1E293B">
                    <a:alpha val="100000"/>
                  </a:srgbClr>
                </a:solidFill>
                <a:latin typeface="Calibri"/>
              </a:rPr>
              <a:t><![CDATA[Murphey MD et al. From the archives of the AFIP — imaging of osteochondroma. Radiographics. 2000.]]></a:t>
            </a:r>
            <a:br/>
            <a:r>
              <a:rPr lang="en-US" strike="noStrike" sz="1200" spc="0" u="none" cap="none">
                <a:solidFill>
                  <a:srgbClr val="1E293B">
                    <a:alpha val="100000"/>
                  </a:srgbClr>
                </a:solidFill>
                <a:latin typeface="Calibri"/>
              </a:rPr>
              <a:t><![CDATA[Murphey MD et al. Enchondroma versus chondrosarcoma in the appendicular skeleton: differentiating features. Radiographics. 1998.]]></a:t>
            </a:r>
            <a:br/>
            <a:r>
              <a:rPr lang="en-US" strike="noStrike" sz="1200" spc="0" u="none" cap="none">
                <a:solidFill>
                  <a:srgbClr val="1E293B">
                    <a:alpha val="100000"/>
                  </a:srgbClr>
                </a:solidFill>
                <a:latin typeface="Calibri"/>
              </a:rPr>
              <a:t><![CDATA[Feldman F. Cartilaginous tumors and cartilage-forming tumor-like conditions of the bones and soft tissues. In: Huvos AG, ed. Bone Tumors. WB Saunders; 1991.]]></a:t>
            </a:r>
            <a:br/>
            <a:r>
              <a:rPr lang="en-US" strike="noStrike" sz="1200" spc="0" u="none" cap="none">
                <a:solidFill>
                  <a:srgbClr val="1E293B">
                    <a:alpha val="100000"/>
                  </a:srgbClr>
                </a:solidFill>
                <a:latin typeface="Calibri"/>
              </a:rPr>
              <a:t><![CDATA[Verdegaal SH et al. Incidence, predictive factors and prognosis of chondrosarcoma in patients with Ollier disease and Maffucci syndrome. Oncologist. 2011.]]></a:t>
            </a:r>
            <a:br/>
            <a:r>
              <a:rPr lang="en-US" strike="noStrike" sz="1200" spc="0" u="none" cap="none">
                <a:solidFill>
                  <a:srgbClr val="1E293B">
                    <a:alpha val="100000"/>
                  </a:srgbClr>
                </a:solidFill>
                <a:latin typeface="Calibri"/>
              </a:rPr>
              <a:t><![CDATA[Bovee JV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chondroma: intramedullary cartilage tumor, common in hand phalanges. Osteochondroma: cartilage-capped exophytic lesion from metaphysis. Syndromes: Ollier, Maffucci (enchondroma); Multiple Hereditary Exostoses (osteochondroma). Malignant transformation rare in solitary lesions, higher in syndromic cases. Treatment: observation, excision if symptomatic or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nchondroma vs Osteochond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of Cartilage Tumours]]></a:t>
            </a:r>
            <a:br/>
            <a:br/>
            <a:r>
              <a:rPr lang="en-US" strike="noStrike" sz="1400" spc="0" u="none" cap="none">
                <a:solidFill>
                  <a:srgbClr val="1E293B">
                    <a:alpha val="100000"/>
                  </a:srgbClr>
                </a:solidFill>
                <a:latin typeface="Calibri"/>
              </a:rPr>
              <a:t><![CDATA[Enchondroma and osteochondroma are the two most common benign bone tumours, both arising from cartilage precursors, yet they are fundamentally different in origin, location, biology, and malignant potential. Accurate distinction between them — and from their malignant counterparts — is one of the most important diagnostic exercises in orthopaedic oncology. Cartilage tumours as a group account for approximately 40% of all benign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Enchondroma]]></a:t>
            </a:r>
            <a:br/>
            <a:r>
              <a:rPr lang="en-US" strike="noStrike" sz="1400" spc="0" u="none" cap="none">
                <a:solidFill>
                  <a:srgbClr val="1E293B">
                    <a:alpha val="100000"/>
                  </a:srgbClr>
                </a:solidFill>
                <a:latin typeface="Calibri"/>
              </a:rPr>
              <a:t><![CDATA[Osteochond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Benign intramedullary hyaline cartilage tumour — cartilage lobules within the medullary canal]]></a:t>
            </a:r>
            <a:br/>
            <a:r>
              <a:rPr lang="en-US" strike="noStrike" sz="1400" spc="0" u="none" cap="none">
                <a:solidFill>
                  <a:srgbClr val="1E293B">
                    <a:alpha val="100000"/>
                  </a:srgbClr>
                </a:solidFill>
                <a:latin typeface="Calibri"/>
              </a:rPr>
              <a:t><![CDATA[Benign cartilage-capped bony exostosis — a bony projection from the cortical surface covered by a cartilaginous cap, with a marrow cavity continuous with the host bone 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Failure of normal endochondral ossification — islands of hyaline cartilage remain in the metaphysis/diaphysis instead of being remodelled to bone]]></a:t>
            </a:r>
            <a:br/>
            <a:r>
              <a:rPr lang="en-US" strike="noStrike" sz="1400" spc="0" u="none" cap="none">
                <a:solidFill>
                  <a:srgbClr val="1E293B">
                    <a:alpha val="100000"/>
                  </a:srgbClr>
                </a:solidFill>
                <a:latin typeface="Calibri"/>
              </a:rPr>
              <a:t><![CDATA[Ectopic physeal cartilage that herniates through the cortex and grows as a separate exostosis; shares the same clonal IDH1/IDH2 (enchondroma) or EXT1/EXT2 (osteochondroma)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Short tubular bones of the hand (phalanges, metacarpals) — most common site (60%); also proximal humerus, distal femur, proximal tibia; rare in flat bones; ALWAYS intramedulary; does NOT involve the cortex initially]]></a:t>
            </a:r>
            <a:br/>
            <a:r>
              <a:rPr lang="en-US" strike="noStrike" sz="1400" spc="0" u="none" cap="none">
                <a:solidFill>
                  <a:srgbClr val="1E293B">
                    <a:alpha val="100000"/>
                  </a:srgbClr>
                </a:solidFill>
                <a:latin typeface="Calibri"/>
              </a:rPr>
              <a:t><![CDATA[Metaphysis of long bones — distal femur (most common ~30%), proximal tibia (~20%), proximal humerus (~15%); points AWAY from the nearest joint; cortical surface lesion; does NOT arise in small bones of the hand (if it does, consider subungual ex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Any age; typically detected 2nd–4th decade; often incidental]]></a:t>
            </a:r>
            <a:br/>
            <a:r>
              <a:rPr lang="en-US" strike="noStrike" sz="1400" spc="0" u="none" cap="none">
                <a:solidFill>
                  <a:srgbClr val="1E293B">
                    <a:alpha val="100000"/>
                  </a:srgbClr>
                </a:solidFill>
                <a:latin typeface="Calibri"/>
              </a:rPr>
              <a:t><![CDATA[Childhood and adolescence — grows with the skeleton and typically stops growing at skeletal maturity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after maturity]]></a:t>
            </a:r>
            <a:br/>
            <a:r>
              <a:rPr lang="en-US" strike="noStrike" sz="1400" spc="0" u="none" cap="none">
                <a:solidFill>
                  <a:srgbClr val="1E293B">
                    <a:alpha val="100000"/>
                  </a:srgbClr>
                </a:solidFill>
                <a:latin typeface="Calibri"/>
              </a:rPr>
              <a:t><![CDATA[Enchondroma should NOT actively grow after skeletal maturity in adults — any growth in an adult = suspicious for malignant transformation to chondrosarcoma]]></a:t>
            </a:r>
            <a:br/>
            <a:r>
              <a:rPr lang="en-US" strike="noStrike" sz="1400" spc="0" u="none" cap="none">
                <a:solidFill>
                  <a:srgbClr val="1E293B">
                    <a:alpha val="100000"/>
                  </a:srgbClr>
                </a:solidFill>
                <a:latin typeface="Calibri"/>
              </a:rPr>
              <a:t><![CDATA[Osteochondroma should STOP growing after physeal closure — continued growth (enlargement of the cartilage cap or expansion of the lesion) in an adult = suspicious for malignant transformation to secondary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potential]]></a:t>
            </a:r>
            <a:br/>
            <a:r>
              <a:rPr lang="en-US" strike="noStrike" sz="1400" spc="0" u="none" cap="none">
                <a:solidFill>
                  <a:srgbClr val="1E293B">
                    <a:alpha val="100000"/>
                  </a:srgbClr>
                </a:solidFill>
                <a:latin typeface="Calibri"/>
              </a:rPr>
              <a:t><![CDATA[Solitary enchondroma: very low (<1% risk of malignant transformation to chondrosarcoma); Ollier`s disease (multiple enchondromatosis): 25–30% risk; Maffucci syndrome: near 100% risk]]></a:t>
            </a:r>
            <a:br/>
            <a:r>
              <a:rPr lang="en-US" strike="noStrike" sz="1400" spc="0" u="none" cap="none">
                <a:solidFill>
                  <a:srgbClr val="1E293B">
                    <a:alpha val="100000"/>
                  </a:srgbClr>
                </a:solidFill>
                <a:latin typeface="Calibri"/>
              </a:rPr>
              <a:t><![CDATA[Solitary osteochondroma: <1% lifetime risk of secondary chondrosarcoma; Hereditary Multiple Exostoses (HME/EXT): 1–5% overall risk (higher for pelvic and shoulder gird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2026-05-24T20:03:44Z</dcterms:created>
  <dcterms:modified xsi:type="dcterms:W3CDTF">2026-05-24T20:03:44Z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