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309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Elbow Stiffness — Releas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Functional elbow arc ≈ 30–130° flexion and 50°/50° pronation–supination (Morrey). Common causes: trauma, HO, prolonged immobilization, intra‑articular fracture, infection. Initial treatment: therapy, static/dynamic splinting, CPM; MUA in early soft‑tissue contracture. Operative options: arthroscopic or open capsular release ± HO excision ± ulnar nerve transposition. Complications: recurrence, instability, nerve injury (ulnar), HO recur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Elbow stiffness is a functionally debilitating condition defined as loss of the normal arc of motion (0–145° flexion-extension; 75° pronation / 85° supination). Even modest loss of motion significantly impairs upper limb function. The elbow is uniquely prone to stiffness due to its tight osseous congruity, rich capsular innervation, and propensity for heterotopic ossif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al arc of motion: 30–130° flexion-extension and 50° each of pronation/supination — minimum required for most activities of daily living (Morrey, 1981)]]></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causes: post-traumatic (distal humerus fractures, elbow dislocations, radial head fractures), burns, prolonged immobilisation, heterotopic ossification, degenerative arthr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of clinically significant stiffness after elbow trauma: up to 50% in some se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er risk: complex fracture-dislocations, delayed mobilisation, head injury (HO risk), burns, prolonged cas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ss of terminal extension most common and most functionally tolerated; loss of flexion beyond 90° severely limits hand-to-mouth 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of Elbow Stiffness]]></a:t>
            </a:r>
            <a:br/>
            <a:br/>
            <a:r>
              <a:rPr lang="en-US" strike="noStrike" sz="1400" spc="0" u="none" cap="none">
                <a:solidFill>
                  <a:srgbClr val="1E293B">
                    <a:alpha val="100000"/>
                  </a:srgbClr>
                </a:solidFill>
                <a:latin typeface="Calibri"/>
              </a:rPr>
              <a:t><![CDATA[Classifying the cause and pattern of stiffness directs the correct surgical approac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Cause]]></a:t>
            </a:r>
            <a:br/>
            <a:r>
              <a:rPr lang="en-US" strike="noStrike" sz="1400" spc="0" u="none" cap="none">
                <a:solidFill>
                  <a:srgbClr val="1E293B">
                    <a:alpha val="100000"/>
                  </a:srgbClr>
                </a:solidFill>
                <a:latin typeface="Calibri"/>
              </a:rPr>
              <a:t><![CDATA[Structures Involv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rinsic (extra-articular)]]></a:t>
            </a:r>
            <a:br/>
            <a:r>
              <a:rPr lang="en-US" strike="noStrike" sz="1400" spc="0" u="none" cap="none">
                <a:solidFill>
                  <a:srgbClr val="1E293B">
                    <a:alpha val="100000"/>
                  </a:srgbClr>
                </a:solidFill>
                <a:latin typeface="Calibri"/>
              </a:rPr>
              <a:t><![CDATA[Capsular contracture, HO, skin/soft tissue contracture]]></a:t>
            </a:r>
            <a:br/>
            <a:r>
              <a:rPr lang="en-US" strike="noStrike" sz="1400" spc="0" u="none" cap="none">
                <a:solidFill>
                  <a:srgbClr val="1E293B">
                    <a:alpha val="100000"/>
                  </a:srgbClr>
                </a:solidFill>
                <a:latin typeface="Calibri"/>
              </a:rPr>
              <a:t><![CDATA[Capsule, collateral ligaments, HO, sk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insic (intra-articular)]]></a:t>
            </a:r>
            <a:br/>
            <a:r>
              <a:rPr lang="en-US" strike="noStrike" sz="1400" spc="0" u="none" cap="none">
                <a:solidFill>
                  <a:srgbClr val="1E293B">
                    <a:alpha val="100000"/>
                  </a:srgbClr>
                </a:solidFill>
                <a:latin typeface="Calibri"/>
              </a:rPr>
              <a:t><![CDATA[Articular incongruity, loose bodies, articular adhesions, degenerative OA]]></a:t>
            </a:r>
            <a:br/>
            <a:r>
              <a:rPr lang="en-US" strike="noStrike" sz="1400" spc="0" u="none" cap="none">
                <a:solidFill>
                  <a:srgbClr val="1E293B">
                    <a:alpha val="100000"/>
                  </a:srgbClr>
                </a:solidFill>
                <a:latin typeface="Calibri"/>
              </a:rPr>
              <a:t><![CDATA[Articular surface, loose bodies, intra-articular adhes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xed]]></a:t>
            </a:r>
            <a:br/>
            <a:r>
              <a:rPr lang="en-US" strike="noStrike" sz="1400" spc="0" u="none" cap="none">
                <a:solidFill>
                  <a:srgbClr val="1E293B">
                    <a:alpha val="100000"/>
                  </a:srgbClr>
                </a:solidFill>
                <a:latin typeface="Calibri"/>
              </a:rPr>
              <a:t><![CDATA[Combination of both]]></a:t>
            </a:r>
            <a:br/>
            <a:r>
              <a:rPr lang="en-US" strike="noStrike" sz="1400" spc="0" u="none" cap="none">
                <a:solidFill>
                  <a:srgbClr val="1E293B">
                    <a:alpha val="100000"/>
                  </a:srgbClr>
                </a:solidFill>
                <a:latin typeface="Calibri"/>
              </a:rPr>
              <a:t><![CDATA[Most post-traumatic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ay classification: Type I (extrinsic only), Type II (intrinsic only), Type III (mixed) — guides surgical pla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rrey classification: simple (soft tissue only) vs complex (with bony block) — determines need for bony res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capsule: primary restraint to extension — thickens and contracts with immobilis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capsule: primary restraint to flexion — less commonly the limiting structure in isol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and posterior capsulotomy required for combined flexion and extension lo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Assessment]]></a:t>
            </a:r>
            <a:br/>
            <a:br/>
            <a:r>
              <a:rPr lang="en-US" strike="noStrike" sz="1400" spc="0" u="none" cap="none">
                <a:solidFill>
                  <a:srgbClr val="1E293B">
                    <a:alpha val="100000"/>
                  </a:srgbClr>
                </a:solidFill>
                <a:latin typeface="Calibri"/>
              </a:rPr>
              <a:t><![CDATA[History: nature and timing of injury, prior surgery, duration of stiffness, rate of progression, pain levels, ulnar nerve sympto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precise goniometric ROM measurements (active and passive), end feel (hard = bony block; soft = capsular/muscular), neurovascular status, ulnar nerve assessment (Tinel, intrinsic weakness), skin cond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AP and lateral — assess for HO, loose bodies, articular congruity, prior hardware, joint space narrow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mandatory for surgical planning — defines HO extent, location, articular surface, loose bodies; 3D reconstruction helps plan resection and approac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less commonly used; useful for assessing collateral ligament integrity and articular cartilage if joint replacement being conside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lnar nerve status must be documented preoperatively — anterior transposition may be required at time of release; unrecognised preoperative ulnar neuropathy creates medicolegal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ming of surgery: minimum 6 months from injury before elective contracture release — allows soft tissue maturation and HO maturation; earlier intervention acceptable for specific indications (locked elbow, vascular comprom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 maturity: confirm on plain film (mature trabecular pattern) or nuclear bone scan (cold scan = mature) before exci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r>
              <a:rPr lang="en-US" strike="noStrike" sz="1400" spc="0" u="none" cap="none">
                <a:solidFill>
                  <a:srgbClr val="1E293B">
                    <a:alpha val="100000"/>
                  </a:srgbClr>
                </a:solidFill>
                <a:latin typeface="Calibri"/>
              </a:rPr>
              <a:t><![CDATA[Static progressive splinting: low-load prolonged stretch — applies constant torque at end range; most effective non-operative intervention for contracture; worn for 30–60 minutes per session multiple times per da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ynamic splinting: spring-loaded; applies constant force throughout ROM; less well-tolerated; useful for flexion cont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urnbuckle splint: static progressive device — adjustable strut allows incremental correction; well-tolerated; commonly used for extension defici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iotherapy: active and passive ROM exercises, contract-relax techniques — cornerstone of both conservative treatment and postoperative rehabili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SAIDs and corticosteroid injections: limited role in established contracture; may help with pain-limited mobilis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treatment appropriate as first-line for contractures of less than 12 months duration with no bony block and compliant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Release — Approaches & Techniques]]></a:t>
            </a:r>
            <a:br/>
            <a:br/>
            <a:r>
              <a:rPr lang="en-US" strike="noStrike" sz="1400" spc="0" u="none" cap="none">
                <a:solidFill>
                  <a:srgbClr val="1E293B">
                    <a:alpha val="100000"/>
                  </a:srgbClr>
                </a:solidFill>
                <a:latin typeface="Calibri"/>
              </a:rPr>
              <a:t><![CDATA[Surgical release is indicated when non-operative measures fail, when there is a bony block to motion, or when HO requires excision. Approach selection depends on the predominant contracture and structures to be address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proach]]></a:t>
            </a:r>
            <a:br/>
            <a:r>
              <a:rPr lang="en-US" strike="noStrike" sz="1400" spc="0" u="none" cap="none">
                <a:solidFill>
                  <a:srgbClr val="1E293B">
                    <a:alpha val="100000"/>
                  </a:srgbClr>
                </a:solidFill>
                <a:latin typeface="Calibri"/>
              </a:rPr>
              <a:t><![CDATA[Indication]]></a:t>
            </a:r>
            <a:br/>
            <a:r>
              <a:rPr lang="en-US" strike="noStrike" sz="1400" spc="0" u="none" cap="none">
                <a:solidFill>
                  <a:srgbClr val="1E293B">
                    <a:alpha val="100000"/>
                  </a:srgbClr>
                </a:solidFill>
                <a:latin typeface="Calibri"/>
              </a:rPr>
              <a:t><![CDATA[Structures Addres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Kocher / column procedure)]]></a:t>
            </a:r>
            <a:br/>
            <a:r>
              <a:rPr lang="en-US" strike="noStrike" sz="1400" spc="0" u="none" cap="none">
                <a:solidFill>
                  <a:srgbClr val="1E293B">
                    <a:alpha val="100000"/>
                  </a:srgbClr>
                </a:solidFill>
                <a:latin typeface="Calibri"/>
              </a:rPr>
              <a:t><![CDATA[Extrinsic contracture; anterior and posterior capsulotomy via lateral column]]></a:t>
            </a:r>
            <a:br/>
            <a:r>
              <a:rPr lang="en-US" strike="noStrike" sz="1400" spc="0" u="none" cap="none">
                <a:solidFill>
                  <a:srgbClr val="1E293B">
                    <a:alpha val="100000"/>
                  </a:srgbClr>
                </a:solidFill>
                <a:latin typeface="Calibri"/>
              </a:rPr>
              <a:t><![CDATA[Anterior and posterior capsule; lateral HO; loose bod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a:t>
            </a:r>
            <a:br/>
            <a:r>
              <a:rPr lang="en-US" strike="noStrike" sz="1400" spc="0" u="none" cap="none">
                <a:solidFill>
                  <a:srgbClr val="1E293B">
                    <a:alpha val="100000"/>
                  </a:srgbClr>
                </a:solidFill>
                <a:latin typeface="Calibri"/>
              </a:rPr>
              <a:t><![CDATA[Medial HO; ulnar nerve transposition required; medial capsule release]]></a:t>
            </a:r>
            <a:br/>
            <a:r>
              <a:rPr lang="en-US" strike="noStrike" sz="1400" spc="0" u="none" cap="none">
                <a:solidFill>
                  <a:srgbClr val="1E293B">
                    <a:alpha val="100000"/>
                  </a:srgbClr>
                </a:solidFill>
                <a:latin typeface="Calibri"/>
              </a:rPr>
              <a:t><![CDATA[Medial capsule; ulnar nerve; medial HO]]></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bined medial + lateral]]></a:t>
            </a:r>
            <a:br/>
            <a:r>
              <a:rPr lang="en-US" strike="noStrike" sz="1400" spc="0" u="none" cap="none">
                <a:solidFill>
                  <a:srgbClr val="1E293B">
                    <a:alpha val="100000"/>
                  </a:srgbClr>
                </a:solidFill>
                <a:latin typeface="Calibri"/>
              </a:rPr>
              <a:t><![CDATA[Severe mixed contracture; circumferential HO]]></a:t>
            </a:r>
            <a:br/>
            <a:r>
              <a:rPr lang="en-US" strike="noStrike" sz="1400" spc="0" u="none" cap="none">
                <a:solidFill>
                  <a:srgbClr val="1E293B">
                    <a:alpha val="100000"/>
                  </a:srgbClr>
                </a:solidFill>
                <a:latin typeface="Calibri"/>
              </a:rPr>
              <a:t><![CDATA[Full capsular release; all HO]]></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Bryan-Morrey / triceps reflecting)]]></a:t>
            </a:r>
            <a:br/>
            <a:r>
              <a:rPr lang="en-US" strike="noStrike" sz="1400" spc="0" u="none" cap="none">
                <a:solidFill>
                  <a:srgbClr val="1E293B">
                    <a:alpha val="100000"/>
                  </a:srgbClr>
                </a:solidFill>
                <a:latin typeface="Calibri"/>
              </a:rPr>
              <a:t><![CDATA[Posterior HO; articular surgery; total elbow arthroplasty]]></a:t>
            </a:r>
            <a:br/>
            <a:r>
              <a:rPr lang="en-US" strike="noStrike" sz="1400" spc="0" u="none" cap="none">
                <a:solidFill>
                  <a:srgbClr val="1E293B">
                    <a:alpha val="100000"/>
                  </a:srgbClr>
                </a:solidFill>
                <a:latin typeface="Calibri"/>
              </a:rPr>
              <a:t><![CDATA[Posterior capsule; olecranon fossa; triceps mechan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hroscopic release]]></a:t>
            </a:r>
            <a:br/>
            <a:r>
              <a:rPr lang="en-US" strike="noStrike" sz="1400" spc="0" u="none" cap="none">
                <a:solidFill>
                  <a:srgbClr val="1E293B">
                    <a:alpha val="100000"/>
                  </a:srgbClr>
                </a:solidFill>
                <a:latin typeface="Calibri"/>
              </a:rPr>
              <a:t><![CDATA[Extrinsic contracture; no significant HO; surgeon experienced]]></a:t>
            </a:r>
            <a:br/>
            <a:r>
              <a:rPr lang="en-US" strike="noStrike" sz="1400" spc="0" u="none" cap="none">
                <a:solidFill>
                  <a:srgbClr val="1E293B">
                    <a:alpha val="100000"/>
                  </a:srgbClr>
                </a:solidFill>
                <a:latin typeface="Calibri"/>
              </a:rPr>
              <a:t><![CDATA[Anterior and posterior capsulotomy; loose bodies; coronoid/olecranon tip res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lumn procedure (Urbaniak/Morrey): lateral approach with anterior and posterior capsulotomy through lateral column — workhorse for extrinsic contracture; preserves collateral liga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hroscopic release: excellent results in experienced hands for extrinsic contracture — lower morbidity, faster recovery; significant risk of neurovascular injury given proximity of brachial artery, median nerve (anterior), and radial nerve (anterolateral) to capsule; should only be performed by experienced elbow arthroscopis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orrey BF. The posttraumatic stiff elbow. Clin Orthop Relat Res. 2005;431:26–35.]]></a:t>
            </a:r>
            <a:br/>
            <a:r>
              <a:rPr lang="en-US" strike="noStrike" sz="1200" spc="0" u="none" cap="none">
                <a:solidFill>
                  <a:srgbClr val="1E293B">
                    <a:alpha val="100000"/>
                  </a:srgbClr>
                </a:solidFill>
                <a:latin typeface="Calibri"/>
              </a:rPr>
              <a:t><![CDATA[Morrey BF, Askew LJ, An KN, Chao EY. A biomechanical study of normal functional elbow motion. J Bone Joint Surg Am. 1981;63(6):872–877.]]></a:t>
            </a:r>
            <a:br/>
            <a:r>
              <a:rPr lang="en-US" strike="noStrike" sz="1200" spc="0" u="none" cap="none">
                <a:solidFill>
                  <a:srgbClr val="1E293B">
                    <a:alpha val="100000"/>
                  </a:srgbClr>
                </a:solidFill>
                <a:latin typeface="Calibri"/>
              </a:rPr>
              <a:t><![CDATA[Tan V, Daluiski A, Simic P, Hotchkiss RN. Outcome of open release for post-traumatic elbow stiffness. J Trauma. 2006;61(3):673–678.]]></a:t>
            </a:r>
            <a:br/>
            <a:r>
              <a:rPr lang="en-US" strike="noStrike" sz="1200" spc="0" u="none" cap="none">
                <a:solidFill>
                  <a:srgbClr val="1E293B">
                    <a:alpha val="100000"/>
                  </a:srgbClr>
                </a:solidFill>
                <a:latin typeface="Calibri"/>
              </a:rPr>
              <a:t><![CDATA[Kodde IF et al. Surgical treatment of post-traumatic elbow stiffness: a systematic review. J Shoulder Elbow Surg. 2013.]]></a:t>
            </a:r>
            <a:br/>
            <a:r>
              <a:rPr lang="en-US" strike="noStrike" sz="1200" spc="0" u="none" cap="none">
                <a:solidFill>
                  <a:srgbClr val="1E293B">
                    <a:alpha val="100000"/>
                  </a:srgbClr>
                </a:solidFill>
                <a:latin typeface="Calibri"/>
              </a:rPr>
              <a:t><![CDATA[Hastings H 2nd, Graham TJ. The classification and treatment of heterotopic ossification about the elbow and forearm. Hand Clin. 1994;10(3):417–437.]]></a:t>
            </a:r>
            <a:br/>
            <a:r>
              <a:rPr lang="en-US" strike="noStrike" sz="1200" spc="0" u="none" cap="none">
                <a:solidFill>
                  <a:srgbClr val="1E293B">
                    <a:alpha val="100000"/>
                  </a:srgbClr>
                </a:solidFill>
                <a:latin typeface="Calibri"/>
              </a:rPr>
              <a:t><![CDATA[Veltman ES et al. Long-term outcomes after surgical release of post-traumatic elbow contractures. Bone Joint J. 2015.]]></a:t>
            </a:r>
            <a:br/>
            <a:r>
              <a:rPr lang="en-US" strike="noStrike" sz="1200" spc="0" u="none" cap="none">
                <a:solidFill>
                  <a:srgbClr val="1E293B">
                    <a:alpha val="100000"/>
                  </a:srgbClr>
                </a:solidFill>
                <a:latin typeface="Calibri"/>
              </a:rPr>
              <a:t><![CDATA[Campbel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Elbow Stiffness — Releas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2026-10-03T17:00:18Z</dcterms:created>
  <dcterms:modified xsi:type="dcterms:W3CDTF">2026-10-03T17:00:18Z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