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Stiffness — Rel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tatus must be documented preoperatively — anterior transposition may be required at time of release; unrecognised preoperative ulnar neuropathy creates medicoleg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surgery: minimum 6 months from injury before elective contracture release — allows soft tissue maturation and HO maturation; earlier intervention acceptable for specific indications (locked elbow, 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 maturity: confirm on plain film (mature trabecular pattern) or nuclear bone scan (cold scan = mature) before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tic progressive splinting: low-load prolonged stretch — applies constant torque at end range; most effective non-operative intervention for contracture; worn for 30–60 minutes per session multiple times per d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plinting: spring-loaded; applies constant force throughout ROM; less well-tolerated; useful for flexion cont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rnbuckle splint: static progressive device — adjustable strut allows incremental correction; well-tolerated; commonly used for extension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active and passive ROM exercises, contract-relax techniques — cornerstone of both conservative treatment and postoperativ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and corticosteroid injections: limited role in established contracture; may help with pain-limited 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appropriate as first-line for contractures of less than 12 months duration with no bony block and complia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lease — Approaches & Techniques]]></a:t>
            </a:r>
            <a:br/>
            <a:br/>
            <a:r>
              <a:rPr lang="en-US" strike="noStrike" sz="1400" spc="0" u="none" cap="none">
                <a:solidFill>
                  <a:srgbClr val="1E293B">
                    <a:alpha val="100000"/>
                  </a:srgbClr>
                </a:solidFill>
                <a:latin typeface="Calibri"/>
              </a:rPr>
              <a:t><![CDATA[Surgical release is indicated when non-operative measures fail, when there is a bony block to motion, or when HO requires excision. Approach selection depends on the predominant contracture and structures to be addr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Structures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ocher / column procedure)]]></a:t>
            </a:r>
            <a:br/>
            <a:r>
              <a:rPr lang="en-US" strike="noStrike" sz="1400" spc="0" u="none" cap="none">
                <a:solidFill>
                  <a:srgbClr val="1E293B">
                    <a:alpha val="100000"/>
                  </a:srgbClr>
                </a:solidFill>
                <a:latin typeface="Calibri"/>
              </a:rPr>
              <a:t><![CDATA[Extrinsic contracture; anterior and posterior capsulotomy via lateral column]]></a:t>
            </a:r>
            <a:br/>
            <a:r>
              <a:rPr lang="en-US" strike="noStrike" sz="1400" spc="0" u="none" cap="none">
                <a:solidFill>
                  <a:srgbClr val="1E293B">
                    <a:alpha val="100000"/>
                  </a:srgbClr>
                </a:solidFill>
                <a:latin typeface="Calibri"/>
              </a:rPr>
              <a:t><![CDATA[Anterior and posterior capsule; lateral HO;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a:t>
            </a:r>
            <a:br/>
            <a:r>
              <a:rPr lang="en-US" strike="noStrike" sz="1400" spc="0" u="none" cap="none">
                <a:solidFill>
                  <a:srgbClr val="1E293B">
                    <a:alpha val="100000"/>
                  </a:srgbClr>
                </a:solidFill>
                <a:latin typeface="Calibri"/>
              </a:rPr>
              <a:t><![CDATA[Medial HO; ulnar nerve transposition required; medial capsule release]]></a:t>
            </a:r>
            <a:br/>
            <a:r>
              <a:rPr lang="en-US" strike="noStrike" sz="1400" spc="0" u="none" cap="none">
                <a:solidFill>
                  <a:srgbClr val="1E293B">
                    <a:alpha val="100000"/>
                  </a:srgbClr>
                </a:solidFill>
                <a:latin typeface="Calibri"/>
              </a:rPr>
              <a:t><![CDATA[Medial capsule; ulnar nerve; medial H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medial + lateral]]></a:t>
            </a:r>
            <a:br/>
            <a:r>
              <a:rPr lang="en-US" strike="noStrike" sz="1400" spc="0" u="none" cap="none">
                <a:solidFill>
                  <a:srgbClr val="1E293B">
                    <a:alpha val="100000"/>
                  </a:srgbClr>
                </a:solidFill>
                <a:latin typeface="Calibri"/>
              </a:rPr>
              <a:t><![CDATA[Severe mixed contracture; circumferential HO]]></a:t>
            </a:r>
            <a:br/>
            <a:r>
              <a:rPr lang="en-US" strike="noStrike" sz="1400" spc="0" u="none" cap="none">
                <a:solidFill>
                  <a:srgbClr val="1E293B">
                    <a:alpha val="100000"/>
                  </a:srgbClr>
                </a:solidFill>
                <a:latin typeface="Calibri"/>
              </a:rPr>
              <a:t><![CDATA[Full capsular release; all 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Bryan-Morrey / triceps reflecting)]]></a:t>
            </a:r>
            <a:br/>
            <a:r>
              <a:rPr lang="en-US" strike="noStrike" sz="1400" spc="0" u="none" cap="none">
                <a:solidFill>
                  <a:srgbClr val="1E293B">
                    <a:alpha val="100000"/>
                  </a:srgbClr>
                </a:solidFill>
                <a:latin typeface="Calibri"/>
              </a:rPr>
              <a:t><![CDATA[Posterior HO; articular surgery; total elbow arthroplasty]]></a:t>
            </a:r>
            <a:br/>
            <a:r>
              <a:rPr lang="en-US" strike="noStrike" sz="1400" spc="0" u="none" cap="none">
                <a:solidFill>
                  <a:srgbClr val="1E293B">
                    <a:alpha val="100000"/>
                  </a:srgbClr>
                </a:solidFill>
                <a:latin typeface="Calibri"/>
              </a:rPr>
              <a:t><![CDATA[Posterior capsule; olecranon fossa; triceps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a:t>
            </a:r>
            <a:br/>
            <a:r>
              <a:rPr lang="en-US" strike="noStrike" sz="1400" spc="0" u="none" cap="none">
                <a:solidFill>
                  <a:srgbClr val="1E293B">
                    <a:alpha val="100000"/>
                  </a:srgbClr>
                </a:solidFill>
                <a:latin typeface="Calibri"/>
              </a:rPr>
              <a:t><![CDATA[Extrinsic contracture; no significant HO; surgeon experienced]]></a:t>
            </a:r>
            <a:br/>
            <a:r>
              <a:rPr lang="en-US" strike="noStrike" sz="1400" spc="0" u="none" cap="none">
                <a:solidFill>
                  <a:srgbClr val="1E293B">
                    <a:alpha val="100000"/>
                  </a:srgbClr>
                </a:solidFill>
                <a:latin typeface="Calibri"/>
              </a:rPr>
              <a:t><![CDATA[Anterior and posterior capsulotomy; loose bodies; coronoid/olecranon tip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umn procedure (Urbaniak/Morrey): lateral approach with anterior and posterior capsulotomy through lateral column — workhorse for extrinsic contracture; preserves collatera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release: excellent results in experienced hands for extrinsic contracture — lower morbidity, faster recovery; significant risk of neurovascular injury given proximity of brachial artery, median nerve (anterior), and radial nerve (anterolateral) to capsule; should only be performed by experienced elbow arthroscop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The posttraumatic stiff elbow. Clin Orthop Relat Res. 2005;431:26–35.]]></a:t>
            </a:r>
            <a:br/>
            <a:r>
              <a:rPr lang="en-US" strike="noStrike" sz="1200" spc="0" u="none" cap="none">
                <a:solidFill>
                  <a:srgbClr val="1E293B">
                    <a:alpha val="100000"/>
                  </a:srgbClr>
                </a:solidFill>
                <a:latin typeface="Calibri"/>
              </a:rPr>
              <a:t><![CDATA[Morrey BF, Askew LJ, An KN, Chao EY. A biomechanical study of normal functional elbow motion. J Bone Joint Surg Am. 1981;63(6):872–877.]]></a:t>
            </a:r>
            <a:br/>
            <a:r>
              <a:rPr lang="en-US" strike="noStrike" sz="1200" spc="0" u="none" cap="none">
                <a:solidFill>
                  <a:srgbClr val="1E293B">
                    <a:alpha val="100000"/>
                  </a:srgbClr>
                </a:solidFill>
                <a:latin typeface="Calibri"/>
              </a:rPr>
              <a:t><![CDATA[Tan V, Daluiski A, Simic P, Hotchkiss RN. Outcome of open release for post-traumatic elbow stiffness. J Trauma. 2006;61(3):673–678.]]></a:t>
            </a:r>
            <a:br/>
            <a:r>
              <a:rPr lang="en-US" strike="noStrike" sz="1200" spc="0" u="none" cap="none">
                <a:solidFill>
                  <a:srgbClr val="1E293B">
                    <a:alpha val="100000"/>
                  </a:srgbClr>
                </a:solidFill>
                <a:latin typeface="Calibri"/>
              </a:rPr>
              <a:t><![CDATA[Kodde IF et al. Surgical treatment of post-traumatic elbow stiffness: a systematic review. J Shoulder Elbow Surg. 2013.]]></a:t>
            </a:r>
            <a:br/>
            <a:r>
              <a:rPr lang="en-US" strike="noStrike" sz="1200" spc="0" u="none" cap="none">
                <a:solidFill>
                  <a:srgbClr val="1E293B">
                    <a:alpha val="100000"/>
                  </a:srgbClr>
                </a:solidFill>
                <a:latin typeface="Calibri"/>
              </a:rPr>
              <a:t><![CDATA[Hastings H 2nd, Graham TJ. The classification and treatment of heterotopic ossification about the elbow and forearm. Hand Clin. 1994;10(3):417–437.]]></a:t>
            </a:r>
            <a:br/>
            <a:r>
              <a:rPr lang="en-US" strike="noStrike" sz="1200" spc="0" u="none" cap="none">
                <a:solidFill>
                  <a:srgbClr val="1E293B">
                    <a:alpha val="100000"/>
                  </a:srgbClr>
                </a:solidFill>
                <a:latin typeface="Calibri"/>
              </a:rPr>
              <a:t><![CDATA[Veltman ES et al. Long-term outcomes after surgical release of post-traumatic elbow contractures. Bone Joint J. 2015.]]></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unctional elbow arc ≈ 30–130° flexion and 50°/50° pronation–supination (Morrey). Common causes: trauma, HO, prolonged immobilization, intra‑articular fracture, infection. Initial treatment: therapy, static/dynamic splinting, CPM; MUA in early soft‑tissue contracture. Operative options: arthroscopic or open capsular release ± HO excision ± ulnar nerve transposition. Complications: recurrence, instability, nerve injury (ulnar), HO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Stiffness — Rel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Elbow stiffness is a functionally debilitating condition defined as loss of the normal arc of motion (0–145° flexion-extension; 75° pronation / 85° supination). Even modest loss of motion significantly impairs upper limb function. The elbow is uniquely prone to stiffness due to its tight osseous congruity, rich capsular innervation, and propensity for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rc of motion: 30–130° flexion-extension and 50° each of pronation/supination — minimum required for most activities of daily living (Morrey, 198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s: post-traumatic (distal humerus fractures, elbow dislocations, radial head fractures), burns, prolonged immobilisation, heterotopic ossification, degenerative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clinically significant stiffness after elbow trauma: up to 50%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risk: complex fracture-dislocations, delayed mobilisation, head injury (HO risk), burns, prolonged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terminal extension most common and most functionally tolerated; loss of flexion beyond 90° severely limits hand-to-mouth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Elbow Stiffness]]></a:t>
            </a:r>
            <a:br/>
            <a:br/>
            <a:r>
              <a:rPr lang="en-US" strike="noStrike" sz="1400" spc="0" u="none" cap="none">
                <a:solidFill>
                  <a:srgbClr val="1E293B">
                    <a:alpha val="100000"/>
                  </a:srgbClr>
                </a:solidFill>
                <a:latin typeface="Calibri"/>
              </a:rPr>
              <a:t><![CDATA[Classifying the cause and pattern of stiffness directs the correct surgical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Structures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extra-articular)]]></a:t>
            </a:r>
            <a:br/>
            <a:r>
              <a:rPr lang="en-US" strike="noStrike" sz="1400" spc="0" u="none" cap="none">
                <a:solidFill>
                  <a:srgbClr val="1E293B">
                    <a:alpha val="100000"/>
                  </a:srgbClr>
                </a:solidFill>
                <a:latin typeface="Calibri"/>
              </a:rPr>
              <a:t><![CDATA[Capsular contracture, HO, skin/soft tissue contracture]]></a:t>
            </a:r>
            <a:br/>
            <a:r>
              <a:rPr lang="en-US" strike="noStrike" sz="1400" spc="0" u="none" cap="none">
                <a:solidFill>
                  <a:srgbClr val="1E293B">
                    <a:alpha val="100000"/>
                  </a:srgbClr>
                </a:solidFill>
                <a:latin typeface="Calibri"/>
              </a:rPr>
              <a:t><![CDATA[Capsule, collateral ligaments, HO,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intra-articular)]]></a:t>
            </a:r>
            <a:br/>
            <a:r>
              <a:rPr lang="en-US" strike="noStrike" sz="1400" spc="0" u="none" cap="none">
                <a:solidFill>
                  <a:srgbClr val="1E293B">
                    <a:alpha val="100000"/>
                  </a:srgbClr>
                </a:solidFill>
                <a:latin typeface="Calibri"/>
              </a:rPr>
              <a:t><![CDATA[Articular incongruity, loose bodies, articular adhesions, degenerative OA]]></a:t>
            </a:r>
            <a:br/>
            <a:r>
              <a:rPr lang="en-US" strike="noStrike" sz="1400" spc="0" u="none" cap="none">
                <a:solidFill>
                  <a:srgbClr val="1E293B">
                    <a:alpha val="100000"/>
                  </a:srgbClr>
                </a:solidFill>
                <a:latin typeface="Calibri"/>
              </a:rPr>
              <a:t><![CDATA[Articular surface, loose bodies, intra-articular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Combination of both]]></a:t>
            </a:r>
            <a:br/>
            <a:r>
              <a:rPr lang="en-US" strike="noStrike" sz="1400" spc="0" u="none" cap="none">
                <a:solidFill>
                  <a:srgbClr val="1E293B">
                    <a:alpha val="100000"/>
                  </a:srgbClr>
                </a:solidFill>
                <a:latin typeface="Calibri"/>
              </a:rPr>
              <a:t><![CDATA[Most post-trauma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y classification: Type I (extrinsic only), Type II (intrinsic only), Type III (mixed) —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rey classification: simple (soft tissue only) vs complex (with bony block) — determines need for bony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apsule: primary restraint to extension — thickens and contracts with immobi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apsule: primary restraint to flexion — less commonly the limiting structure in iso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nd posterior capsulotomy required for combined flexion and extens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History: nature and timing of injury, prior surgery, duration of stiffness, rate of progression, pain levels, ulnar nerve sympto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recise goniometric ROM measurements (active and passive), end feel (hard = bony block; soft = capsular/muscular), neurovascular status, ulnar nerve assessment (Tinel, intrinsic weakness), skin con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Stiffness — Rel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 assess for HO, loose bodies, articular congruity, prior hardware,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surgical planning — defines HO extent, location, articular surface, loose bodies; 3D reconstruction helps plan resectio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commonly used; useful for assessing collateral ligament integrity and articular cartilage if joint replacement being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2026-04-05T17:21:53Z</dcterms:created>
  <dcterms:modified xsi:type="dcterms:W3CDTF">2026-04-05T17:21:53Z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