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73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Dislocations — Terrible Tri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errible Triad of Elbow]]></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Dislocations — Terrible Tri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rrible triad = posterior elbow dislocation + radial head fracture + coronoid fracture. Highly unstable pattern, requires surgical fixation of all components. Goal: concentric reduction + early mobilization in stable arc. Complications: stiffness, recurrent instability, arthritis,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terrible triad injury of the elbow is a severe and unstable injury pattern consisting of elbow dislocation associated with fractures of the radial head and the coronoid process of the ulna. This injury pattern is called the “terrible triad” because it historically carried poor outcomes due to persistent instability, stiffness,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surgical techniques and improved understanding of elbow biomechanics have significantly improved outcomes. Treatment typically involves surgical stabilization including fixation or replacement of the radial head, repair of the coronoid fracture, and reconstruction of the lateral collateral ligame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elbow joint is composed of three artic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radial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adioulnar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of the elbow is maintained by both bon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process – anterior bony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 secondary valgus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llateral ligament (LCL)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llateral ligament (M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errible triad injuries, disruption of these structures leads to severe in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 combined with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rotatory instabilit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mechanism produces sequential failure of stabilizing structures leading to elbow dislocation and associ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the Terrible Triad]]></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dislocation]]></a:t>
            </a:r>
            <a:br/>
            <a:r>
              <a:rPr lang="en-US" strike="noStrike" sz="1400" spc="0" u="none" cap="none">
                <a:solidFill>
                  <a:srgbClr val="1E293B">
                    <a:alpha val="100000"/>
                  </a:srgbClr>
                </a:solidFill>
                <a:latin typeface="Calibri"/>
              </a:rPr>
              <a:t><![CDATA[Usually posterior or postero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racture]]></a:t>
            </a:r>
            <a:br/>
            <a:r>
              <a:rPr lang="en-US" strike="noStrike" sz="1400" spc="0" u="none" cap="none">
                <a:solidFill>
                  <a:srgbClr val="1E293B">
                    <a:alpha val="100000"/>
                  </a:srgbClr>
                </a:solidFill>
                <a:latin typeface="Calibri"/>
              </a:rPr>
              <a:t><![CDATA[Often comminu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Typically small tip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elbow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elbow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neuro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neurovascular examination is essential to identify injury to the ulnar, median, or radi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reconstruction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helpful in identifying the extent of coronoid and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to restore elbow stability and allow early motion to preve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ixation or replacement]]></a:t>
            </a:r>
            <a:br/>
            <a:r>
              <a:rPr lang="en-US" strike="noStrike" sz="1400" spc="0" u="none" cap="none">
                <a:solidFill>
                  <a:srgbClr val="1E293B">
                    <a:alpha val="100000"/>
                  </a:srgbClr>
                </a:solidFill>
                <a:latin typeface="Calibri"/>
              </a:rPr>
              <a:t><![CDATA[Restore lateral colum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fixation]]></a:t>
            </a:r>
            <a:br/>
            <a:r>
              <a:rPr lang="en-US" strike="noStrike" sz="1400" spc="0" u="none" cap="none">
                <a:solidFill>
                  <a:srgbClr val="1E293B">
                    <a:alpha val="100000"/>
                  </a:srgbClr>
                </a:solidFill>
                <a:latin typeface="Calibri"/>
              </a:rPr>
              <a:t><![CDATA[Restore anterior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L repair]]></a:t>
            </a:r>
            <a:br/>
            <a:r>
              <a:rPr lang="en-US" strike="noStrike" sz="1400" spc="0" u="none" cap="none">
                <a:solidFill>
                  <a:srgbClr val="1E293B">
                    <a:alpha val="100000"/>
                  </a:srgbClr>
                </a:solidFill>
                <a:latin typeface="Calibri"/>
              </a:rPr>
              <a:t><![CDATA[Restore ligamentou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rare)]]></a:t>
            </a:r>
            <a:br/>
            <a:r>
              <a:rPr lang="en-US" strike="noStrike" sz="1400" spc="0" u="none" cap="none">
                <a:solidFill>
                  <a:srgbClr val="1E293B">
                    <a:alpha val="100000"/>
                  </a:srgbClr>
                </a:solidFill>
                <a:latin typeface="Calibri"/>
              </a:rPr>
              <a:t><![CDATA[Used in persist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br/>
            <a:br/>
            <a:br/>
            <a:r>
              <a:rPr lang="en-US" strike="noStrike" sz="1400" spc="0" u="none" cap="none">
                <a:solidFill>
                  <a:srgbClr val="1E293B">
                    <a:alpha val="100000"/>
                  </a:srgbClr>
                </a:solidFill>
                <a:latin typeface="Calibri"/>
              </a:rPr>
              <a:t><![CDATA[Early controlled 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or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strengthening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errible triad = elbow dislocation + radial head fracture + coronoid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usually posterolateral rotator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qui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tion is critic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2026-05-25T09:23:47Z</dcterms:created>
  <dcterms:modified xsi:type="dcterms:W3CDTF">2026-05-25T09:23:47Z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