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presProps" Target="presProps.xml"/>
  <Relationship Id="rId18" Type="http://schemas.openxmlformats.org/officeDocument/2006/relationships/viewProps" Target="viewProps.xml"/>
  <Relationship Id="rId19"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42613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Distal Femur Fractur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istal Femur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sible open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vascular examination is essential because popliteal artery injury may occur in high-energy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br/>
            <a:r>
              <a:rPr lang="en-US" strike="noStrike" sz="1400" spc="0" u="none" cap="none">
                <a:solidFill>
                  <a:srgbClr val="1E293B">
                    <a:alpha val="100000"/>
                  </a:srgbClr>
                </a:solidFill>
                <a:latin typeface="Calibri"/>
              </a:rPr>
              <a:t><![CDATA[AP and lateral radiographs of kne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ull length femur radiograph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with 3D reconstru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imaging is particularly useful for evaluating intra-articular fractures and planning surgical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nciples of Treatment]]></a:t>
            </a:r>
            <a:br/>
            <a:br/>
            <a:br/>
            <a:r>
              <a:rPr lang="en-US" strike="noStrike" sz="1400" spc="0" u="none" cap="none">
                <a:solidFill>
                  <a:srgbClr val="1E293B">
                    <a:alpha val="100000"/>
                  </a:srgbClr>
                </a:solidFill>
                <a:latin typeface="Calibri"/>
              </a:rPr>
              <a:t><![CDATA[Restore limb align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hieve anatomical reduction of articular surfa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istal Femur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vide stable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low early knee mobil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Fixation Options]]></a:t>
            </a:r>
            <a:br/>
            <a:br/>
            <a:br/>
            <a:br/>
            <a:br/>
            <a:br/>
            <a:r>
              <a:rPr lang="en-US" strike="noStrike" sz="1400" spc="0" u="none" cap="none">
                <a:solidFill>
                  <a:srgbClr val="1E293B">
                    <a:alpha val="100000"/>
                  </a:srgbClr>
                </a:solidFill>
                <a:latin typeface="Calibri"/>
              </a:rPr>
              <a:t><![CDATA[Technique]]></a:t>
            </a:r>
            <a:br/>
            <a:r>
              <a:rPr lang="en-US" strike="noStrike" sz="1400" spc="0" u="none" cap="none">
                <a:solidFill>
                  <a:srgbClr val="1E293B">
                    <a:alpha val="100000"/>
                  </a:srgbClr>
                </a:solidFill>
                <a:latin typeface="Calibri"/>
              </a:rPr>
              <a:t><![CDATA[Ind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cked plating]]></a:t>
            </a:r>
            <a:br/>
            <a:r>
              <a:rPr lang="en-US" strike="noStrike" sz="1400" spc="0" u="none" cap="none">
                <a:solidFill>
                  <a:srgbClr val="1E293B">
                    <a:alpha val="100000"/>
                  </a:srgbClr>
                </a:solidFill>
                <a:latin typeface="Calibri"/>
              </a:rPr>
              <a:t><![CDATA[Comminuted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trograde intramedullary nail]]></a:t>
            </a:r>
            <a:br/>
            <a:r>
              <a:rPr lang="en-US" strike="noStrike" sz="1400" spc="0" u="none" cap="none">
                <a:solidFill>
                  <a:srgbClr val="1E293B">
                    <a:alpha val="100000"/>
                  </a:srgbClr>
                </a:solidFill>
                <a:latin typeface="Calibri"/>
              </a:rPr>
              <a:t><![CDATA[Extra-articular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rnal fixation]]></a:t>
            </a:r>
            <a:br/>
            <a:r>
              <a:rPr lang="en-US" strike="noStrike" sz="1400" spc="0" u="none" cap="none">
                <a:solidFill>
                  <a:srgbClr val="1E293B">
                    <a:alpha val="100000"/>
                  </a:srgbClr>
                </a:solidFill>
                <a:latin typeface="Calibri"/>
              </a:rPr>
              <a:t><![CDATA[Severe soft tissue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r>
              <a:rPr lang="en-US" strike="noStrike" sz="1400" spc="0" u="none" cap="none">
                <a:solidFill>
                  <a:srgbClr val="1E293B">
                    <a:alpha val="100000"/>
                  </a:srgbClr>
                </a:solidFill>
                <a:latin typeface="Calibri"/>
              </a:rPr>
              <a:t><![CDATA[Mal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nee stiffn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traumatic arthrit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AO classification type 33]]></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modal distribution of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mobilization essential to prevent stiff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istal Femur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cked plating commonly used for comminuted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ockwood and Green’s Fractures in Adults]]></a:t>
            </a:r>
            <a:br/>
            <a:r>
              <a:rPr lang="en-US" strike="noStrike" sz="1200" spc="0" u="none" cap="none">
                <a:solidFill>
                  <a:srgbClr val="1E293B">
                    <a:alpha val="100000"/>
                  </a:srgbClr>
                </a:solidFill>
                <a:latin typeface="Calibri"/>
              </a:rPr>
              <a:t><![CDATA[Campbell’s Operative Orthopaedics]]></a:t>
            </a:r>
            <a:br/>
            <a:r>
              <a:rPr lang="en-US" strike="noStrike" sz="1200" spc="0" u="none" cap="none">
                <a:solidFill>
                  <a:srgbClr val="1E293B">
                    <a:alpha val="100000"/>
                  </a:srgbClr>
                </a:solidFill>
                <a:latin typeface="Calibri"/>
              </a:rPr>
              <a:t><![CDATA[Orthobullets – Distal Femur Fractures]]></a:t>
            </a:r>
            <a:br/>
            <a:r>
              <a:rPr lang="en-US" strike="noStrike" sz="1200" spc="0" u="none" cap="none">
                <a:solidFill>
                  <a:srgbClr val="1E293B">
                    <a:alpha val="100000"/>
                  </a:srgbClr>
                </a:solidFill>
                <a:latin typeface="Calibri"/>
              </a:rPr>
              <a:t><![CDATA[AO Trauma Surgery Refe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Distal Femur Fractur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AO 33 classification. Locking plate vs retrograde nail. Principles: joint first, then shaft. Complications: nonunion, malalignment, stiff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istal Femur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Distal femur fractures are fractures involving the distal 15 cm of the femur extending from the metaphyseal region to the articular surface of the knee joint. These fractures represent approximately 4–7% of all femoral fractures and around 0.4% of all fractures in adults. They are important injuries because they frequently involve the knee joint and may lead to significant functional impairment if not managed appropriate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istal Femur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femur fractures demonstrate a bimodal distribution. High-energy trauma such as road traffic accidents is the most common cause in younger individuals, whereas elderly patients typically sustain these fractures after low-energy falls due to osteoporotic bone. Complex fracture patterns, intra-articular involvement, and associated soft-tissue injuries make these fractures challenging to trea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istal Femur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dern management emphasizes early surgical fixation to restore limb alignment, achieve anatomical reduction of the articular surface, and allow early mobilization of the knee joi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a:t>
            </a:r>
            <a:br/>
            <a:br/>
            <a:br/>
            <a:r>
              <a:rPr lang="en-US" strike="noStrike" sz="1400" spc="0" u="none" cap="none">
                <a:solidFill>
                  <a:srgbClr val="1E293B">
                    <a:alpha val="100000"/>
                  </a:srgbClr>
                </a:solidFill>
                <a:latin typeface="Calibri"/>
              </a:rPr>
              <a:t><![CDATA[The distal femur consists of two condyles that articulate with the tibial plateau and patella to form the knee joint. The distal femur includes both metaphyseal and intra-articular reg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al and lateral femoral condyl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ercondylar notc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physeal flare of distal femu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istal Femur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icular surface of knee joi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opliteal artery and tibial nerve lie posterior to the distal femur, making them vulnerable in high-energy injuries. The quadriceps muscle group exerts strong deforming forces on fracture frag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istal Femur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mechanics]]></a:t>
            </a:r>
            <a:br/>
            <a:br/>
            <a:br/>
            <a:r>
              <a:rPr lang="en-US" strike="noStrike" sz="1400" spc="0" u="none" cap="none">
                <a:solidFill>
                  <a:srgbClr val="1E293B">
                    <a:alpha val="100000"/>
                  </a:srgbClr>
                </a:solidFill>
                <a:latin typeface="Calibri"/>
              </a:rPr>
              <a:t><![CDATA[The distal femur is subjected to substantial axial loads during weight bearing. Because the metaphyseal region transitions from strong cortical bone to cancellous bone, fractures in this area often exhibit comminution and in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Quadriceps pull causes extension deform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ductor muscles cause varus angul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mstrings may cause posterior displac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istal Femur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derstanding these deforming forces is important for achieving proper reduction during surgical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a:t>
            </a:r>
            <a:br/>
            <a:br/>
            <a:br/>
            <a:r>
              <a:rPr lang="en-US" strike="noStrike" sz="1400" spc="0" u="none" cap="none">
                <a:solidFill>
                  <a:srgbClr val="1E293B">
                    <a:alpha val="100000"/>
                  </a:srgbClr>
                </a:solidFill>
                <a:latin typeface="Calibri"/>
              </a:rPr>
              <a:t><![CDATA[Accounts for 4–7% of femur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modal age distribu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gher incidence in elderly women due to osteopor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gh-energy trauma common in young mal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pulation]]></a:t>
            </a:r>
            <a:br/>
            <a:r>
              <a:rPr lang="en-US" strike="noStrike" sz="1400" spc="0" u="none" cap="none">
                <a:solidFill>
                  <a:srgbClr val="1E293B">
                    <a:alpha val="100000"/>
                  </a:srgbClr>
                </a:solidFill>
                <a:latin typeface="Calibri"/>
              </a:rPr>
              <a:t><![CDATA[Mechanis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Young adults]]></a:t>
            </a:r>
            <a:br/>
            <a:r>
              <a:rPr lang="en-US" strike="noStrike" sz="1400" spc="0" u="none" cap="none">
                <a:solidFill>
                  <a:srgbClr val="1E293B">
                    <a:alpha val="100000"/>
                  </a:srgbClr>
                </a:solidFill>
                <a:latin typeface="Calibri"/>
              </a:rPr>
              <a:t><![CDATA[High-energy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derly]]></a:t>
            </a:r>
            <a:br/>
            <a:r>
              <a:rPr lang="en-US" strike="noStrike" sz="1400" spc="0" u="none" cap="none">
                <a:solidFill>
                  <a:srgbClr val="1E293B">
                    <a:alpha val="100000"/>
                  </a:srgbClr>
                </a:solidFill>
                <a:latin typeface="Calibri"/>
              </a:rPr>
              <a:t><![CDATA[Low-energy fal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of Injury]]></a:t>
            </a:r>
            <a:br/>
            <a:br/>
            <a:br/>
            <a:r>
              <a:rPr lang="en-US" strike="noStrike" sz="1400" spc="0" u="none" cap="none">
                <a:solidFill>
                  <a:srgbClr val="1E293B">
                    <a:alpha val="100000"/>
                  </a:srgbClr>
                </a:solidFill>
                <a:latin typeface="Calibri"/>
              </a:rPr>
              <a:t><![CDATA[High-energy trauma such as motor vehicle accid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rect blow to the kne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istal Femur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ll from heigh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w-energy falls in elderly osteoporotic pati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iprosthetic fractures following knee arthroplas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O/OTA Classification]]></a:t>
            </a:r>
            <a:br/>
            <a:br/>
            <a:br/>
            <a:r>
              <a:rPr lang="en-US" strike="noStrike" sz="1400" spc="0" u="none" cap="none">
                <a:solidFill>
                  <a:srgbClr val="1E293B">
                    <a:alpha val="100000"/>
                  </a:srgbClr>
                </a:solidFill>
                <a:latin typeface="Calibri"/>
              </a:rPr>
              <a:t><![CDATA[The AO/OTA classification system is widely used to categorize distal femur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3-A]]></a:t>
            </a:r>
            <a:br/>
            <a:r>
              <a:rPr lang="en-US" strike="noStrike" sz="1400" spc="0" u="none" cap="none">
                <a:solidFill>
                  <a:srgbClr val="1E293B">
                    <a:alpha val="100000"/>
                  </a:srgbClr>
                </a:solidFill>
                <a:latin typeface="Calibri"/>
              </a:rPr>
              <a:t><![CDATA[Extra-articular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3-B]]></a:t>
            </a:r>
            <a:br/>
            <a:r>
              <a:rPr lang="en-US" strike="noStrike" sz="1400" spc="0" u="none" cap="none">
                <a:solidFill>
                  <a:srgbClr val="1E293B">
                    <a:alpha val="100000"/>
                  </a:srgbClr>
                </a:solidFill>
                <a:latin typeface="Calibri"/>
              </a:rPr>
              <a:t><![CDATA[Partial articular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3-C]]></a:t>
            </a:r>
            <a:br/>
            <a:r>
              <a:rPr lang="en-US" strike="noStrike" sz="1400" spc="0" u="none" cap="none">
                <a:solidFill>
                  <a:srgbClr val="1E293B">
                    <a:alpha val="100000"/>
                  </a:srgbClr>
                </a:solidFill>
                <a:latin typeface="Calibri"/>
              </a:rPr>
              <a:t><![CDATA[Complete articular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r>
              <a:rPr lang="en-US" strike="noStrike" sz="1400" spc="0" u="none" cap="none">
                <a:solidFill>
                  <a:srgbClr val="1E293B">
                    <a:alpha val="100000"/>
                  </a:srgbClr>
                </a:solidFill>
                <a:latin typeface="Calibri"/>
              </a:rPr>
              <a:t><![CDATA[Pain around the kne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ability to bear weigh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elling and deform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mited knee mo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5">
  <a:themeElements>
    <a:clrScheme name="Theme6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14</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2026-04-05T17:24:19Z</dcterms:created>
  <dcterms:modified xsi:type="dcterms:W3CDTF">2026-04-05T17:24:19Z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