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presProps" Target="presProps.xml"/>
  <Relationship Id="rId24" Type="http://schemas.openxmlformats.org/officeDocument/2006/relationships/viewProps" Target="viewProps.xml"/>
  <Relationship Id="rId2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33974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122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523875" y="266700"/>
          <a:ext cx="8620125" cy="4953000"/>
          <a:chOff x="523875" y="266700"/>
          <a:chExt cx="8620125" cy="4953000"/>
        </a:xfrm>
      </p:grpSpPr>
      <p:sp>
        <p:nvSpPr>
          <p:cNvPr id="2" name=""/>
          <p:cNvSpPr txBox="1"/>
          <p:nvPr/>
        </p:nvSpPr>
        <p:spPr>
          <a:xfrm>
            <a:off x="523875" y="266700"/>
            <a:ext cx="2857500" cy="2667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1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RTHONOT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71500"/>
            <a:ext cx="285750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ARTHROPLASTY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23875" y="1524000"/>
            <a:ext cx="8096250" cy="2095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Dislocation after THA — Risk Factors & Management]]></a:t>
            </a:r>
          </a:p>
        </p:txBody>
      </p:sp>
      <p:sp>
        <p:nvSpPr>
          <p:cNvPr id="5" name=""/>
          <p:cNvSpPr txBox="1"/>
          <p:nvPr/>
        </p:nvSpPr>
        <p:spPr>
          <a:xfrm>
            <a:off x="523875" y="4686300"/>
            <a:ext cx="8096250" cy="2667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The Orthopaedic Knowledge Network  •  orthonotes.in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Dislocation after THA — Risk Factors & Managemen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losed reduction: performed under appropriate sedation or general anaesthesia; the standard technique for posterior dislocation — longitudinal traction with hip in flexion, followed by internal rotation correction and extension (reversing the dislocation mechanism); fluoroscopy confirms reduction; after reduction, examine the hip through ROM to assess stability and identify the position(s) of impingement/re-dislocation; a single acute dislocation in a stable patient without clear component malposition is initially managed with closed reduction + bracing (hip abduction brace or hip orthosis restricting the provocative position) for 6–12 weeks; however, bracing compliance in elderly patients is poor and its efficacy is disputed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0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Dislocation after THA — Risk Factors & Managemen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Investigation after reduction: CT scan after reduction to assess component position (cup abduction and anteversion angles) and identify any periprosthetic fracture or component damage; MRI (MARS) if metal-on-metal bearing is present; serum CRP and ESR to screen for late PJI presenting as instability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1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Dislocation after THA — Risk Factors & Managemen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urgical Management of Recurrent Dislocation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Recurrent dislocation (≥2 dislocations): surgical intervention is required when dislocation recurs; the surgical strategy must address the underlying cause — this requires identification of the cause pre-operatively with CT; causes of recurrent dislocation: (1) cup malposition (outside the Lewinnek safe zone or functional safe zone — most common correctable cause); (2) femoral stem malposition (excessive or insufficient anteversion); (3) leg length discrepancy / offset loss; (4) abductor deficiency; (5) large periprosthetic tissue damage; options — cup revision (repositioning within the safe zone); femoral stem revision (correct version); conversion to dual mobility cup; use of a larger femoral head; trochanteric advancement (for abductor deficiency)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2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Dislocation after THA — Risk Factors & Managemen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Dual mobility cup (DMC): a constrained-type cup designed to reduce dislocation risk without requiring cup revision for every malposition; the femoral head articulates within a mobile polyethylene liner, which in turn articulates within a fixed metal shell (two-bearing surfaces — hence `dual mobility`); the effective head size is the outer diameter of the mobile liner (equivalent to a 40–52 mm head) → much greater jump distance than a standard liner; dislocation requires the inner head to first dislocate from the PE liner (first dislocation — `intraprosthetic dislocation`) before the liner can dislocate from the shell; dramatically reduces dislocation rate in high-risk patients (posterior approach, neurological disease, revision THA, recurrent dislocators); the primary complication of DMC is intraprosthetic dislocation (the inner head dislocates within the PE liner — rare but requires liner exchange)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3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Dislocation after THA — Risk Factors & Managemen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Exam Pearls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HA dislocation incidence: 1–3% primary; 10–15% revision; 2nd most common indication for THA revision after aseptic loosening; posterior approach → posterior dislocation (most common); hip flexed >90° + IR + adduction = dislocation position]]>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4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Dislocation after THA — Risk Factors & Managemen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Jump distance: determined by head size (larger = greater jump distance = more stable); 36 mm head has ~50% greater jump distance than 28 mm; impingement is the mechanical precursor to dislocation — neck levers against cup rim, ejects head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5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Dislocation after THA — Risk Factors & Managemen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Lewinnek safe zone: cup abduction 30–50°; anteversion 5–25°; outside safe zone → higher dislocation rate; functional safe zone (accounting for individual pelvic tilt/spinopelvic mobility) increasingly preferred over fixed radiographic targets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osterior approach: historically higher dislocation rate (3–5%); modern posterior approach WITH capsular repair + short external rotator repair → dislocation rate ~1% (comparable to anterolateral)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6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Dislocation after THA — Risk Factors & Managemen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cute dislocation: closed reduction under sedation/GA; post-reduction CT to assess cup position and look for fracture; single episode + stable components → brace for 6–12 weeks; recurrent (≥2) → surgical intervention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7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Dislocation after THA — Risk Factors & Managemen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Dual mobility cup (DMC): mobile PE liner + fixed shell → effective head size = outer liner diameter (~40–52 mm); massive jump distance; reduces dislocation in high-risk patients (posterior approach, neuro disease, revision); intraprosthetic dislocation = rare complication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urgical management of recurrent dislocation: identify cause on CT first; cup revision (malposition); stem revision (malversion); larger head; DMC; trochanteric advancement (abductor deficiency)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8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5F9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342900"/>
          <a:ext cx="8953500" cy="5086350"/>
          <a:chOff x="0" y="34290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342900"/>
            <a:ext cx="8096250" cy="4191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6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Referenc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914400"/>
            <a:ext cx="8096250" cy="3714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Lewinnek GE et al. Dislocations after total hip-replacement arthroplasties. J Bone Joint Surg Am. 1978;60(2):217–220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Woo RY, Morrey BF. Dislocations after total hip arthroplasty. J Bone Joint Surg Am. 1982;64(9):1295–1306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oong M et al. Dislocation after total hip arthroplasty. J Arthroplasty. 2004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hilippot R et al. Primary total hip implantation with a dual mobility cup: a 5-year clinical and radiological study. Clin Orthop Relat Res. 2008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eek RM et al. The risk of dislocation after revision total hip arthroplasty. J Bone Joint Surg Br. 2006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NJR Annual Report 2022 — THA dislocation rates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ampbells Operative Orthopaedics. 14th Edition. Elsevier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Orthobullets — Dislocation after THA; Dual Mobility Hip Arthroplasty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harnley J..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9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5F9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342900"/>
          <a:ext cx="8953500" cy="5086350"/>
          <a:chOff x="0" y="34290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342900"/>
            <a:ext cx="8096250" cy="4191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6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914400"/>
            <a:ext cx="8096250" cy="3714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5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Incidence 1–3% after primary THA; higher in revision. Risk factors: posterior approach, malpositioned cup (anteversion 25°, inclination >60°). Patient factors: neuromuscular disease, dementia, noncompliance. Management: closed reduction, bracing; revision for recurrent instability. Prevention: proper cup position, posterior repair, large femoral heads.]]>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2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122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523875" y="1809750"/>
          <a:ext cx="8620125" cy="3524250"/>
          <a:chOff x="523875" y="1809750"/>
          <a:chExt cx="8620125" cy="3524250"/>
        </a:xfrm>
      </p:grpSpPr>
      <p:sp>
        <p:nvSpPr>
          <p:cNvPr id="2" name=""/>
          <p:cNvSpPr txBox="1"/>
          <p:nvPr/>
        </p:nvSpPr>
        <p:spPr>
          <a:xfrm>
            <a:off x="523875" y="1809750"/>
            <a:ext cx="8096250" cy="3429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4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RTHONOT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2228850"/>
            <a:ext cx="8096250" cy="76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Dislocation after THA — Risk Factors & Management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23875" y="3238500"/>
            <a:ext cx="8096250" cy="28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1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|  The Orthopaedic Knowledge Networ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Dislocation after THA — Risk Factors & Managemen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Overview & Epidemiology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Dislocation remains one of the most feared complications of total hip arthroplasty (THA), occurring in approximately 1–3% of primary THA and up to 10–15% of revision THA. It is the second most common indication for revision THA after aseptic loosening in major registries. Dislocation causes significant patient morbidity — pain, functional limitation, psychological distress, and the need for further intervention — and carries risks of recurrent instability, nerve injury during closed reduction, and ultimately revision surgery for recurrent dislocation. Understanding the modifiable and non-modifiable risk factors, the biomechanical principles governing hip stability, and the management algorithm from closed reduction to revision is essential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3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Dislocation after THA — Risk Factors & Managemen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Biomechanics of hip stability — jump distance and arc of motion: stability of the hip after THA depends on two biomechanical principles: (1) jump distance — the lateral distance the femoral head must travel to escape the acetabular cup; determined by femoral head size (larger head = greater jump distance = more stable) and cup depth (deeper seating = more stable); a 36 mm head has ~50% greater jump distance than a 28 mm head; (2) arc of motion — the range of impingement-free motion before the femoral neck or trochanter impinges on the cup rim or liner; impingement is the mechanical precursor to dislocation — the neck levers against the cup rim and the head is levered out of the socket; impingement risk is reduced by optimal component positioning, larger head:neck ratio, trapezoidal neck designs, and appropriate offset restoration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4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Dislocation after THA — Risk Factors & Managemen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Direction of dislocation: determined by surgical approach and component position; posterior approach → posterior dislocation (the most common — head dislocates posteriorly and superiorly; hip internally rotated, adducted, and flexed beyond 90°); anterior or anterolateral approach → anterior dislocation (less common; hip in extension, external rotation, and abduction); the posterior approach has a historically higher dislocation rate than the anterolateral approach due to the posterior capsule and short external rotator division; modern posterior approach WITH posterior capsular repair and short external rotator repair has a dislocation rate comparable to the anterolateral approach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5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Dislocation after THA — Risk Factors & Managemen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Risk Factors]]></a:t>
            </a:r>
            <a:br/>
            <a:br/>
            <a:br/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ategory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Risk Factors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atient factors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Female sex (greater acetabular anteversion, wider pelvis, laxer capsule); cognitive impairment / dementia; neuromuscular disease (Parkinson`s, cerebral palsy, stroke — poor muscle control); prior hip surgery (distorted anatomy, capsular scarring); femoral neck fracture as indication (disrupted hip capsule and abductor mechanism); high BMI; alcohol / substance misuse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6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Dislocation after THA — Risk Factors & Managemen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urgical factors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osterior approach without posterior soft tissue repair (historically 3–5% dislocation vs ~1% with repair); cup malposition (outside the `safe zone`); femoral stem malposition; leg length discrepancy (shortened leg = reduced offset = capsular laxity); inadequate offset reconstruction; abductor muscle deficiency (abductor avulsion or denervation); trochanteric non-union (migrated trochanter = deficient abductor mechanism); revision THA (distorted anatomy, softer tissue, larger bone defects)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7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Dislocation after THA — Risk Factors & Managemen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omponent position — the `safe zone`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Lewinnek safe zone (1978): acetabular cup abduction 30–50° (radiographic inclination) AND anteversion 5–25°; outside the safe zone increases impingement risk and dislocation rate; note — the safe zone is a population-based construct; functional component position (cup position relative to the individual patient`s pelvic tilt in standing and sitting) is increasingly recognised as more important than fixed radiographic position alone — `functional safe zone` / spinopelvic analysi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8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Dislocation after THA — Risk Factors & Managemen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anagement of Acute Dislocation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Initial assessment: confirm dislocation on X-ray (AP pelvis + lateral hip); assess for periprosthetic fracture (AP + lateral of the full femur); assess neurovascular status (sciatic nerve — assess foot drop; femoral nerve — assess quadriceps power; vascular status of the limb); all patients with acute THA dislocation should be evaluated for cause to guide management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9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">
  <a:themeElements>
    <a:clrScheme name="Theme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2026-07-29T11:11:13Z</dcterms:created>
  <dcterms:modified xsi:type="dcterms:W3CDTF">2026-07-29T11:11:13Z</dcterms:modified>
  <dc:title>Untitled Presentation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