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98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st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AND middle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(two columns — Denis); HOWEVER, modern understanding recognises that a burst fracture with intact posterior column (PLC) may be mechanically stable; the TLICS and AO Spine systems incorporate the PLC status to refine this determination; Denis`s original classification would call this unstable because the middle column is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anterior and posterior vertebral body walls are disrupted; the posterior wall retropulses into the spinal canal (bone fragment from the middle column); variable canal compromise; the posterior column (PLC) is intact in a `pure` burst fracture → provides posterior stability; burst fractures with intact PLC may be managed non-operatively if neurologically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at belt (Chance)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AND posterior columns (in distraction/ten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(two columns); the distraction mechanism fails the middle and posterior columns in tension; the anterior column acts as the hinge (the ALL may be intact); all chance variants (purely bony, ligamentous, or mixed) involve the middle and posterior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izontal failure through the spine from a lap-belt mechanism; the posterior elements (pedicles, transverse processes) and often the vertebral body are fractured horizontally; or the interspinous/PLC ligaments are torn (ligamentous Chance); associated intra-abdominal injuries in 40–50% of paediatric cases (the lap-belt creates the same mechanism for both the spine and the visceral organ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THREE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ALLY UNSTABLE (three columns); all stabilising structures are disrupted; translation, rotation, and distraction are all possible; this is the most severe Denis fracture type; surgical stabilisation is mandat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ee subtypes: (1) flexion-rotation (slice fracture — the most common subtype; the vertebra is sheared horizontally with the superior fragment rotating relative to the inferior); (2) shear (AP or PA translation — the vertebra is translated anteriorly or posteriorly); (3) flexion-distraction (posterior distraction dominant); neurological injury is most common in this type; often complete cord or cauda equina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vs Modern Classifications — Limitations & Evolu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ations of the Denis classification: (1) it was developed before CT scanning was widely available — the `middle column` is a radiological concept based on plain X-ray assessment; in modern practice, CT provides far more detailed column assessment; (2) it does NOT incorporate neurological status — a burst fracture can be classified as `unstable` by Denis yet the patient may be neurologically intact and successfully managed non-operatively; (3) it does NOT explicitly assess the PLC — the most important determinant of stability in modern systems; (4) inter-observer variability is significant (disagreements on whether the middle column is truly disrupted); (5) it was derived from thoracolumbar fractures — the model is less applicable to cervical spine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gacy and continued importance: despite its limitations, the Denis three-column concept remains the single most taught and most referenced biomechanical framework for thoracolumbar spinal stability; it is the prerequisite understanding for the TLICS score (which was built on the same anatomical foundation) and the AO Spine classification; every spine surgeon uses the three-column language daily; the middle column concept — that disruption of the posterior vertebral body wall indicates a more serious injury than a simple compression fracture — remains clinically valid; the Denis classification directly evolved into the TLICS (which added PLC assessment and neurological status to create a more precise treatment algorithm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three columns: Anterior (ALL + anterior ½ body + anterior ½ disc); Middle (PLL + posterior ½ body + posterior ½ disc — the STABILITY DETERMINANT); Posterior (pedicles + facets + laminae + PLC); single column = stable; 2+ columns = uns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s: compression (anterior only — stable); burst (anterior + middle — unstable by Denis; may be stable if PLC intact); Chance/seat belt (middle + posterior — unstable); fracture-dislocation (all three — maximally unstab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column = key stability marker: Denis`s most important contribution; disruption of the posterior vertebral body wall (middle column) = NOT a simple compression fracture = at least `partially unstable`; retropulsion of middle column fragments causes neural injury in burst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vs TLICS: Denis tells you WHICH columns are disrupted; TLICS incorporates the PLC + neurological status to give a treatment score; they are complementary — Denis describes the anatomy, TLICS guides management; the TLICS system was built on Denis`s three-column framewor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. The three column spine and its significance in the classification of acute thoracolumbar spinal injuries. Spine. 1983;8(8):817–8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. Spinal instability as defined by the three-column spine concept in acute spinal trauma. Clin Orthop Relat Res. 1984;189:65–7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A new classification of thoracolumbar injuries — TLICS. Spine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Afee PC et al. The value of computed tomography in thoracolumbar fractures. J Bone Joint Surg Am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ldsworth F. Fractures, dislocations, and fracture-dislocations of the spine. J Bone Joint Surg Am. 19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enis Three-Column Classification; Thoracolumbar Fractures; Burst Fracture; Chance Fracture; T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on: anterior column only — usually stable. Burst: anterior + middle columns — unstable, canal compromise risk. Flexion-distraction (Chance): posterior tension failure — unstable. Fracture-dislocation: all three columns — highly unstable, neuro injury comm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Historical Contex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enis three-column model is the foundational biomechanical concept for understanding thoracolumbar spinal stability and fracture classification. Published by Francis Denis in 1983 in a landmark paper based on a retrospective review of 412 thoracolumbar spine fractures, the model divided the spine into three longitudinal columns and proposed that disruption of specific combinations of columns — particularly the middle column — predicted instability. Although the Denis classification has been largely superseded by the TLICS and AO Spine systems for treatment planning, the three-column concept remains the essential anatomical framework for understanding thoracolumbar biomechanics and is the prerequisite language for any discussion of spinal stabil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columns (Denis 1983): (1) Anterior column: consists of the anterior longitudinal ligament (ALL) + the anterior half of the vertebral body + the anterior half of the intervertebral disc (annulus fibrosus + nucleus pulposus); the anterior column is the primary compressive load-bearing structure in normal axial loading; (2) Middle column: consists of the posterior longitudinal ligament (PLL) + the posterior half of the vertebral body + the posterior half of the disc; the middle column is the KEY STABILITY DETERMINANT — Denis proposed that disruption of the middle column was the hallmark of an unstable injury; (3) Posterior column: consists of the posterior bony elements (pedicles, facets, laminae, spinous process) + the posterior ligamentous complex (PLC) — supraspinous ligament, interspinous ligament, ligamentum flavum, facet capsules; the posterior column is the primary tensile load-bearing structure in flex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`s stability rule: a fracture involving TWO or more columns is considered unstable; a fracture involving only ONE column is stable; the middle column disruption (particularly combined with either the anterior or posterior column) indicates mechanical instability; this `two-column rule` is the central tenet of the Denis classification and provided clinicians with a simple, reproducible guide to surgical decision-making in an era before CT scanning was universally avail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Columns — Detailed Anatom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um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Bound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Bound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surface of the vertebral body (AL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-plane of the vertebral bod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+ anterior ½ vertebral body + anterior ½ dis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ve load bearing; resists axial compression; the ALL is the strongest anterior stabiliser; injured in hyperflexion or axial compression (compression fractur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(the critical colum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-plane of the vertebral bod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surface of the vertebral body (PL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L + posterior ½ vertebral body + posterior ½ dis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TABILITY DETERMINANT — the middle column is the essential bridge between the weight-bearing anterior column and the tension band posterior column; middle column disruption allows the spine to rotate, translate, and angulate; retropulsion of middle column bone fragments (the posterior vertebral wall) into the spinal canal is the primary mechanism of neural injury in burst fractures; Denis argued that isolated anterior column injury is stable but ANY middle column injury indicates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rtex of the pedicles (anterior to the spinal can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spect of the spinous processes (supraspinous liga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dicles + facets + laminae + spinous processes + PLC (supraspinous, interspinous, ligamentum flavum, facet capsul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le load bearing (the posterior tension band); resists flexion (the PLC acts like a hinge/tension band on the posterior side); the facet joints resist translational and rotational forces; the posterior column is the primary determinant of flexion stability; disruption of the PLC (the `posterior tension band`) is the most important single indicator of instability in modern classifications (TLICS, AO Spin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racture Types — Based on Column Involv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umns 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 (Den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on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(single colum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vertebral body wedging; the posterior wall is intact; the middle and posterior columns are not disrupted; the posterior vertebral body wall is intact (visible on lateral X-ray/CT); treated non-operatively with brace (TLSO) in most cases; TLICS morphology score = 1 (compres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2026-05-25T04:04:45Z</dcterms:created>
  <dcterms:modified xsi:type="dcterms:W3CDTF">2026-05-25T04:04:45Z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