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1976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Nerve Entrapments — Cubital Tunnel Syndrome]]></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erve Entrapments — Cubit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Presentation & Grading]]></a:t>
            </a:r>
            <a:br/>
            <a:br/>
            <a:r>
              <a:rPr lang="en-US" strike="noStrike" sz="1400" spc="0" u="none" cap="none">
                <a:solidFill>
                  <a:srgbClr val="1E293B">
                    <a:alpha val="100000"/>
                  </a:srgbClr>
                </a:solidFill>
                <a:latin typeface="Calibri"/>
              </a:rPr>
              <a:t><![CDATA[Symptoms: medial elbow pain; tingling and numbness in the ulnar 1.5 digits (little and ring fingers — ulnar digital distribution); weakness of grip and pinch; clumsy hand; symptoms worse at night and with prolonged elbow flex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cGowan classification (modified Dell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a:t>
            </a:r>
            <a:br/>
            <a:r>
              <a:rPr lang="en-US" strike="noStrike" sz="1400" spc="0" u="none" cap="none">
                <a:solidFill>
                  <a:srgbClr val="1E293B">
                    <a:alpha val="100000"/>
                  </a:srgbClr>
                </a:solidFill>
                <a:latin typeface="Calibri"/>
              </a:rPr>
              <a:t><![CDATA[Features]]></a:t>
            </a:r>
            <a:br/>
            <a:r>
              <a:rPr lang="en-US" strike="noStrike" sz="1400" spc="0" u="none" cap="none">
                <a:solidFill>
                  <a:srgbClr val="1E293B">
                    <a:alpha val="100000"/>
                  </a:srgbClr>
                </a:solidFill>
                <a:latin typeface="Calibri"/>
              </a:rPr>
              <a:t><![CDATA[Management Impl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 — Mild]]></a:t>
            </a:r>
            <a:br/>
            <a:r>
              <a:rPr lang="en-US" strike="noStrike" sz="1400" spc="0" u="none" cap="none">
                <a:solidFill>
                  <a:srgbClr val="1E293B">
                    <a:alpha val="100000"/>
                  </a:srgbClr>
                </a:solidFill>
                <a:latin typeface="Calibri"/>
              </a:rPr>
              <a:t><![CDATA[Intermittent paraesthesia; no motor weakness; no wasting]]></a:t>
            </a:r>
            <a:br/>
            <a:r>
              <a:rPr lang="en-US" strike="noStrike" sz="1400" spc="0" u="none" cap="none">
                <a:solidFill>
                  <a:srgbClr val="1E293B">
                    <a:alpha val="100000"/>
                  </a:srgbClr>
                </a:solidFill>
                <a:latin typeface="Calibri"/>
              </a:rPr>
              <a:t><![CDATA[Non-operative first-li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erve Entrapments — Cubit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I — Moderate]]></a:t>
            </a:r>
            <a:br/>
            <a:r>
              <a:rPr lang="en-US" strike="noStrike" sz="1400" spc="0" u="none" cap="none">
                <a:solidFill>
                  <a:srgbClr val="1E293B">
                    <a:alpha val="100000"/>
                  </a:srgbClr>
                </a:solidFill>
                <a:latin typeface="Calibri"/>
              </a:rPr>
              <a:t><![CDATA[Intermittent or persistent paraesthesia; measurable weakness on testing (intrinsics, FCU, FDP 4/5); no wasting or minimal]]></a:t>
            </a:r>
            <a:br/>
            <a:r>
              <a:rPr lang="en-US" strike="noStrike" sz="1400" spc="0" u="none" cap="none">
                <a:solidFill>
                  <a:srgbClr val="1E293B">
                    <a:alpha val="100000"/>
                  </a:srgbClr>
                </a:solidFill>
                <a:latin typeface="Calibri"/>
              </a:rPr>
              <a:t><![CDATA[Consider surgery after failed 3–6 months non-operative; NCS abnorm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erve Entrapments — Cubit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II — Severe]]></a:t>
            </a:r>
            <a:br/>
            <a:r>
              <a:rPr lang="en-US" strike="noStrike" sz="1400" spc="0" u="none" cap="none">
                <a:solidFill>
                  <a:srgbClr val="1E293B">
                    <a:alpha val="100000"/>
                  </a:srgbClr>
                </a:solidFill>
                <a:latin typeface="Calibri"/>
              </a:rPr>
              <a:t><![CDATA[Persistent paraesthesia; significant motor weakness; intrinsic wasting; clawing (ring and little fingers); Froment sign positive; progression unlikely to reverse with non-operative care]]></a:t>
            </a:r>
            <a:br/>
            <a:r>
              <a:rPr lang="en-US" strike="noStrike" sz="1400" spc="0" u="none" cap="none">
                <a:solidFill>
                  <a:srgbClr val="1E293B">
                    <a:alpha val="100000"/>
                  </a:srgbClr>
                </a:solidFill>
                <a:latin typeface="Calibri"/>
              </a:rPr>
              <a:t><![CDATA[Surgical decompression required; results of surgery less predictable at this st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erve Entrapments — Cubit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lnar claw hand: ring and little finger clawing (MCP hyperextension + IP flexion) due to loss of ulnar lumbrical and interosseous function; the ulnar two digits are affected because only the radial two lumbricals are innervated by the median nerve; the clawing is less severe in high (proximal) ulnar nerve lesions because FDP 4/5 (also ulnar innervated) is also weak, reducing IP flexion — "ulnar paradox" or intrinsic minus han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erve Entrapments — Cubit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oment sign: patient grips a piece of paper between the thumb and the lateral border of the index finger; the examiner pulls the paper; positive = thumb IPJ flexes (using FPL — median nerve) to compensate for weak adductor pollicis (ulnar nerve); tests the integrity of adductor pollic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erve Entrapments — Cubit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lbow flexion test (Wadsworth): maximum elbow flexion held for 60 seconds; positive if ulnar nerve symptoms reproduced in the ring and little fingers; sensitivity approximately 75%; combined with direct pressure over the cubital tunnel (elbow flexion + compression test) increases sensitiv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nel sign at the cubital tunnel: percussion over the cubital tunnel reproduces paraesthesia into the ulnar digits; sensitivity approximately 7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erve Entrapments — Cubit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EMG and nerve conduction studies (NCS): gold standard investigation; slowing of motor conduction velocity across the elbow (<50 m/s or >10 m/s slower across the elbow than forearm segment); reduced SNAP amplitude for ulnar sensory; EMG shows denervation in the intrinsic muscles (first dorsal interosseous most sensitive) and FDP 4/5; helps confirm diagnosis, grade severity, localise the lesion, and guide surgical planning; a normal NCS does not exclude mild clinical cubital tunnel syndrome]]>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erve Entrapments — Cubit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in radiographs: AP and lateral elbow; assess for cubitus valgus (angle >15° = abnormal), previous fracture malunion (lateral condyle), osteophytes, loose bodies]]>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identifies extrinsic causes (ganglion, tumour, anconeus epitrochlearis); shows nerve signal change and calibre; rarely required for straightforward clinical diagn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erve Entrapments — Cubit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SS: dynamic assessment of ulnar nerve subluxation; nerve cross-sectional area; identifies accessory muscles (anconeus epitrochlearis); useful and cost-effective adjunc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Management]]></a:t>
            </a:r>
            <a:br/>
            <a:br/>
            <a:r>
              <a:rPr lang="en-US" strike="noStrike" sz="1400" spc="0" u="none" cap="none">
                <a:solidFill>
                  <a:srgbClr val="1E293B">
                    <a:alpha val="100000"/>
                  </a:srgbClr>
                </a:solidFill>
                <a:latin typeface="Calibri"/>
              </a:rPr>
              <a:t><![CDATA[Activity modification: avoid prolonged elbow flexion; avoid direct elbow pressure (no leaning on the elbow); use telephone headset instead of handset; modify works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McGowan AJ. The results of transposition of the ulnar nerve for traumatic ulnar neuritis. J Bone Joint Surg Br. 1950;32(3):293–301.]]></a:t>
            </a:r>
            <a:br/>
            <a:r>
              <a:rPr lang="en-US" strike="noStrike" sz="1200" spc="0" u="none" cap="none">
                <a:solidFill>
                  <a:srgbClr val="1E293B">
                    <a:alpha val="100000"/>
                  </a:srgbClr>
                </a:solidFill>
                <a:latin typeface="Calibri"/>
              </a:rPr>
              <a:t><![CDATA[Dellon AL. Review of treatment results for ulnar nerve entrapment at the elbow. J Hand Surg Am. 1989;14(4):688–700.]]></a:t>
            </a:r>
            <a:br/>
            <a:r>
              <a:rPr lang="en-US" strike="noStrike" sz="1200" spc="0" u="none" cap="none">
                <a:solidFill>
                  <a:srgbClr val="1E293B">
                    <a:alpha val="100000"/>
                  </a:srgbClr>
                </a:solidFill>
                <a:latin typeface="Calibri"/>
              </a:rPr>
              <a:t><![CDATA[Mowlavi A et al. Treatment of cubital tunnel syndrome: a systematic review. Neurosurgery. 2000.]]></a:t>
            </a:r>
            <a:br/>
            <a:r>
              <a:rPr lang="en-US" strike="noStrike" sz="1200" spc="0" u="none" cap="none">
                <a:solidFill>
                  <a:srgbClr val="1E293B">
                    <a:alpha val="100000"/>
                  </a:srgbClr>
                </a:solidFill>
                <a:latin typeface="Calibri"/>
              </a:rPr>
              <a:t><![CDATA[Goldfarb CA et al. Ulnar nerve entrapment at the elbow: clinical and radiographic evaluation. Clin Orthop Relat Res. 2001.]]></a:t>
            </a:r>
            <a:br/>
            <a:r>
              <a:rPr lang="en-US" strike="noStrike" sz="1200" spc="0" u="none" cap="none">
                <a:solidFill>
                  <a:srgbClr val="1E293B">
                    <a:alpha val="100000"/>
                  </a:srgbClr>
                </a:solidFill>
                <a:latin typeface="Calibri"/>
              </a:rPr>
              <a:t><![CDATA[Osborne GV. The surgical treatment of tardy ulnar neuritis. J Bone Joint Surg Br. 1957;39-B(4):782.]]></a:t>
            </a:r>
            <a:br/>
            <a:r>
              <a:rPr lang="en-US" strike="noStrike" sz="1200" spc="0" u="none" cap="none">
                <a:solidFill>
                  <a:srgbClr val="1E293B">
                    <a:alpha val="100000"/>
                  </a:srgbClr>
                </a:solidFill>
                <a:latin typeface="Calibri"/>
              </a:rPr>
              <a:t><![CDATA[Svernlov B et al. Conservative treatment of the cubital tunnel syndrome. J Hand Surg Br. 2009.]]></a:t>
            </a:r>
            <a:br/>
            <a:r>
              <a:rPr lang="en-US" strike="noStrike" sz="1200" spc="0" u="none" cap="none">
                <a:solidFill>
                  <a:srgbClr val="1E293B">
                    <a:alpha val="100000"/>
                  </a:srgbClr>
                </a:solidFill>
                <a:latin typeface="Calibri"/>
              </a:rPr>
              <a:t><![CDATA[Greens Operative Hand Surgery. 7th Edition. Elsevier.]]></a:t>
            </a:r>
            <a:br/>
            <a:r>
              <a:rPr lang="en-US" strike="noStrike" sz="1200" spc="0" u="none" cap="none">
                <a:solidFill>
                  <a:srgbClr val="1E293B">
                    <a:alpha val="100000"/>
                  </a:srgbClr>
                </a:solidFill>
                <a:latin typeface="Calibri"/>
              </a:rPr>
              <a:t><![CDATA[Campbells Operative Orthop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Second most common compression neuropathy after CTS; affects ulnar nerve at elbow. Symptoms: paresthesias in ulnar digits, weakness of intrinsic hand muscles. Tests: Tinel’s at elbow, elbow flexion test, Froment’s sign, Wartenberg’s sign. Investigations: NCS/EMG confirm slowed conduction across elbow. Management: activity modification, splinting; surgical decompression/transposition if persist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Nerve Entrapments — Cubital Tunnel Syndrome]]></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erve Entrapments — Cubit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Cubital tunnel syndrome is the second most common peripheral nerve entrapment neuropathy after carpal tunnel syndrome, involving compression of the ulnar nerve at the elbow. The ulnar nerve is vulnerable at the cubital tunnel — the fibro-osseous canal posterior to the medial epicondyle — where it is tethered, relatively superficial, and subjected to significant tension and compression, particularly during elbow flexion. Understanding the anatomy, sites of compression, clinical grading, and surgical options is essential for the orthopaedic surge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erve Entrapments — Cubit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of the cubital tunnel: the tunnel is bounded by the medial epicondyle anteriorly, the olecranon posterolaterally, the medial collateral ligament floor, and the arcuate ligament of Osborne (Osborne`s band — the retinaculum between the two heads of flexor carpi ulnaris) as its roof; the ulnar nerve enters the tunnel from the posterior compartment of the arm, traverses the tunnel, then passes between the two heads of FCU into the forear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erve Entrapments — Cubit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ultiple potential sites of ulnar nerve compression at the elbow: (1) medial intermuscular septum (arcade of Struthers — ligamentous condensation 8 cm proximal to medial epicondyle); (2) medial epicondyle (groove — the most common site); (3) Osborne`s band (arcuate ligament of FCU heads); (4) deep flexor-pronator aponeurosis; (5) anconeus epitrochlearis (accessory muscle present in approximately 10% — compresses the nerve in the cubital tunne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erve Entrapments — Cubit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second most common entrapment neuropathy; prevalence approximately 25 per 100,000 per year; male predominance; risk factors include prolonged elbow flexion, occupational vibration, cubitus valgus deformity, prior elbow fracture (especially medial epicondyle, lateral condyle with tardy ulnar nerve palsy), direct compression (leaning on elbow), diabe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erve Entrapments — Cubit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 & Aetiology]]></a:t>
            </a:r>
            <a:br/>
            <a:br/>
            <a:r>
              <a:rPr lang="en-US" strike="noStrike" sz="1400" spc="0" u="none" cap="none">
                <a:solidFill>
                  <a:srgbClr val="1E293B">
                    <a:alpha val="100000"/>
                  </a:srgbClr>
                </a:solidFill>
                <a:latin typeface="Calibri"/>
              </a:rPr>
              <a:t><![CDATA[During elbow flexion, the volume of the cubital tunnel decreases by approximately 50% — this increases intraneural pressure significantly; prolonged elbow flexion (during sleep, telephone use, driving) is the most common provocative facto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erve Entrapments — Cubit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ardy ulnar nerve palsy: delayed ulnar nerve palsy occurring years after a childhood elbow fracture (most commonly a lateral condyle fracture malunion or Posadas fracture); the progressive cubitus valgus deformity that develops after lateral condyle non-union or malunion increases the tension on the ulnar nerve as it courses around the medial epicondyle; can present decades after the original injury; ulnar nerve transposition is the surgical 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erve Entrapments — Cubit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lnar nerve subluxation: the nerve subluxes anteriorly over the medial epicondyle during elbow flexion in approximately 16% of the population; repeated subluxation causes intraneural fibrosis and may require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2026-07-28T01:51:36Z</dcterms:created>
  <dcterms:modified xsi:type="dcterms:W3CDTF">2026-07-28T01:51:36Z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