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890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ubital Tunnel Syndrome - Entrapment Neuropath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st/Hand]]></a:t>
            </a:r>
            <a:br/>
            <a:r>
              <a:rPr lang="en-US" strike="noStrike" sz="1400" spc="0" u="none" cap="none">
                <a:solidFill>
                  <a:srgbClr val="1E293B">
                    <a:alpha val="100000"/>
                  </a:srgbClr>
                </a:solidFill>
                <a:latin typeface="Calibri"/>
              </a:rPr>
              <a:t><![CDATA[Passes through Guyon canal superficial to flexor retinaculum]]></a:t>
            </a:r>
            <a:br/>
            <a:r>
              <a:rPr lang="en-US" strike="noStrike" sz="1400" spc="0" u="none" cap="none">
                <a:solidFill>
                  <a:srgbClr val="1E293B">
                    <a:alpha val="100000"/>
                  </a:srgbClr>
                </a:solidFill>
                <a:latin typeface="Calibri"/>
              </a:rPr>
              <a:t><![CDATA[Differentiate cubital tunnel syndrome from ulnar tunnel syndrome at wri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ulnar nerve compression at the elbow may affect both FCU/FDP and intrinsic hand muscles, while compression at Guyon canal spares forearm musc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ubital Tunnel Anatomy & Boundaries]]></a:t>
            </a:r>
            <a:br/>
            <a:r>
              <a:rPr lang="en-US" strike="noStrike" sz="1400" spc="0" u="none" cap="none">
                <a:solidFill>
                  <a:srgbClr val="1E293B">
                    <a:alpha val="100000"/>
                  </a:srgbClr>
                </a:solidFill>
                <a:latin typeface="Calibri"/>
              </a:rPr>
              <a:t><![CDATA[The cubital tunnel is a fibro-osseous canal located posterior to the medial epicondyle. The ulnar nerve passes through this tunnel before entering the forearm. During elbow flexion, the tunnel volume decreases and the ulnar nerve is stretched, which explains why symptoms worsen when the elbow is kept flex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undary / Structure]]></a:t>
            </a:r>
            <a:br/>
            <a:r>
              <a:rPr lang="en-US" strike="noStrike" sz="1400" spc="0" u="none" cap="none">
                <a:solidFill>
                  <a:srgbClr val="1E293B">
                    <a:alpha val="100000"/>
                  </a:srgbClr>
                </a:solidFill>
                <a:latin typeface="Calibri"/>
              </a:rPr>
              <a:t><![CDATA[Anatomy]]></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of]]></a:t>
            </a:r>
            <a:br/>
            <a:r>
              <a:rPr lang="en-US" strike="noStrike" sz="1400" spc="0" u="none" cap="none">
                <a:solidFill>
                  <a:srgbClr val="1E293B">
                    <a:alpha val="100000"/>
                  </a:srgbClr>
                </a:solidFill>
                <a:latin typeface="Calibri"/>
              </a:rPr>
              <a:t><![CDATA[Osborne ligament / cubital tunnel retinaculum]]></a:t>
            </a:r>
            <a:br/>
            <a:r>
              <a:rPr lang="en-US" strike="noStrike" sz="1400" spc="0" u="none" cap="none">
                <a:solidFill>
                  <a:srgbClr val="1E293B">
                    <a:alpha val="100000"/>
                  </a:srgbClr>
                </a:solidFill>
                <a:latin typeface="Calibri"/>
              </a:rPr>
              <a:t><![CDATA[Common compression structure; divided during decom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oor]]></a:t>
            </a:r>
            <a:br/>
            <a:r>
              <a:rPr lang="en-US" strike="noStrike" sz="1400" spc="0" u="none" cap="none">
                <a:solidFill>
                  <a:srgbClr val="1E293B">
                    <a:alpha val="100000"/>
                  </a:srgbClr>
                </a:solidFill>
                <a:latin typeface="Calibri"/>
              </a:rPr>
              <a:t><![CDATA[Posterior bundle of medial collateral ligament and elbow capsule]]></a:t>
            </a:r>
            <a:br/>
            <a:r>
              <a:rPr lang="en-US" strike="noStrike" sz="1400" spc="0" u="none" cap="none">
                <a:solidFill>
                  <a:srgbClr val="1E293B">
                    <a:alpha val="100000"/>
                  </a:srgbClr>
                </a:solidFill>
                <a:latin typeface="Calibri"/>
              </a:rPr>
              <a:t><![CDATA[Arthritis or osteophytes may narrow tunn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boundary]]></a:t>
            </a:r>
            <a:br/>
            <a:r>
              <a:rPr lang="en-US" strike="noStrike" sz="1400" spc="0" u="none" cap="none">
                <a:solidFill>
                  <a:srgbClr val="1E293B">
                    <a:alpha val="100000"/>
                  </a:srgbClr>
                </a:solidFill>
                <a:latin typeface="Calibri"/>
              </a:rPr>
              <a:t><![CDATA[Medial epicondyle]]></a:t>
            </a:r>
            <a:br/>
            <a:r>
              <a:rPr lang="en-US" strike="noStrike" sz="1400" spc="0" u="none" cap="none">
                <a:solidFill>
                  <a:srgbClr val="1E293B">
                    <a:alpha val="100000"/>
                  </a:srgbClr>
                </a:solidFill>
                <a:latin typeface="Calibri"/>
              </a:rPr>
              <a:t><![CDATA[Prominent epicondyle may contribute to traction/com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boundary]]></a:t>
            </a:r>
            <a:br/>
            <a:r>
              <a:rPr lang="en-US" strike="noStrike" sz="1400" spc="0" u="none" cap="none">
                <a:solidFill>
                  <a:srgbClr val="1E293B">
                    <a:alpha val="100000"/>
                  </a:srgbClr>
                </a:solidFill>
                <a:latin typeface="Calibri"/>
              </a:rPr>
              <a:t><![CDATA[Olecranon]]></a:t>
            </a:r>
            <a:br/>
            <a:r>
              <a:rPr lang="en-US" strike="noStrike" sz="1400" spc="0" u="none" cap="none">
                <a:solidFill>
                  <a:srgbClr val="1E293B">
                    <a:alpha val="100000"/>
                  </a:srgbClr>
                </a:solidFill>
                <a:latin typeface="Calibri"/>
              </a:rPr>
              <a:t><![CDATA[Nerve lies between olecranon and medial epicondy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continuation]]></a:t>
            </a:r>
            <a:br/>
            <a:r>
              <a:rPr lang="en-US" strike="noStrike" sz="1400" spc="0" u="none" cap="none">
                <a:solidFill>
                  <a:srgbClr val="1E293B">
                    <a:alpha val="100000"/>
                  </a:srgbClr>
                </a:solidFill>
                <a:latin typeface="Calibri"/>
              </a:rPr>
              <a:t><![CDATA[Deep flexor pronator aponeurosis / FCU aponeurosis]]></a:t>
            </a:r>
            <a:br/>
            <a:r>
              <a:rPr lang="en-US" strike="noStrike" sz="1400" spc="0" u="none" cap="none">
                <a:solidFill>
                  <a:srgbClr val="1E293B">
                    <a:alpha val="100000"/>
                  </a:srgbClr>
                </a:solidFill>
                <a:latin typeface="Calibri"/>
              </a:rPr>
              <a:t><![CDATA[Must be released adequately during decom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 Sites Around the Elbow]]></a:t>
            </a:r>
            <a:br/>
            <a:r>
              <a:rPr lang="en-US" strike="noStrike" sz="1400" spc="0" u="none" cap="none">
                <a:solidFill>
                  <a:srgbClr val="1E293B">
                    <a:alpha val="100000"/>
                  </a:srgbClr>
                </a:solidFill>
                <a:latin typeface="Calibri"/>
              </a:rPr>
              <a:t><![CDATA[Although the term cubital tunnel syndrome usually refers to compression beneath Osborne ligament at the elbow, the ulnar nerve may be compressed at multiple points around the elbow. A complete decompression requires awareness of all potential constriction si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te]]></a:t>
            </a:r>
            <a:br/>
            <a:r>
              <a:rPr lang="en-US" strike="noStrike" sz="1400" spc="0" u="none" cap="none">
                <a:solidFill>
                  <a:srgbClr val="1E293B">
                    <a:alpha val="100000"/>
                  </a:srgbClr>
                </a:solidFill>
                <a:latin typeface="Calibri"/>
              </a:rPr>
              <a:t><![CDATA[Structure]]></a:t>
            </a:r>
            <a:br/>
            <a:r>
              <a:rPr lang="en-US" strike="noStrike" sz="1400" spc="0" u="none" cap="none">
                <a:solidFill>
                  <a:srgbClr val="1E293B">
                    <a:alpha val="100000"/>
                  </a:srgbClr>
                </a:solidFill>
                <a:latin typeface="Calibri"/>
              </a:rPr>
              <a:t><![CDATA[Clinical/Surgical Import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cade of Struthers]]></a:t>
            </a:r>
            <a:br/>
            <a:r>
              <a:rPr lang="en-US" strike="noStrike" sz="1400" spc="0" u="none" cap="none">
                <a:solidFill>
                  <a:srgbClr val="1E293B">
                    <a:alpha val="100000"/>
                  </a:srgbClr>
                </a:solidFill>
                <a:latin typeface="Calibri"/>
              </a:rPr>
              <a:t><![CDATA[Fascial band in distal medial arm]]></a:t>
            </a:r>
            <a:br/>
            <a:r>
              <a:rPr lang="en-US" strike="noStrike" sz="1400" spc="0" u="none" cap="none">
                <a:solidFill>
                  <a:srgbClr val="1E293B">
                    <a:alpha val="100000"/>
                  </a:srgbClr>
                </a:solidFill>
                <a:latin typeface="Calibri"/>
              </a:rPr>
              <a:t><![CDATA[Can cause proximal compression; release if tight during transpos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intermuscular septum]]></a:t>
            </a:r>
            <a:br/>
            <a:r>
              <a:rPr lang="en-US" strike="noStrike" sz="1400" spc="0" u="none" cap="none">
                <a:solidFill>
                  <a:srgbClr val="1E293B">
                    <a:alpha val="100000"/>
                  </a:srgbClr>
                </a:solidFill>
                <a:latin typeface="Calibri"/>
              </a:rPr>
              <a:t><![CDATA[Septum between anterior and posterior compartments]]></a:t>
            </a:r>
            <a:br/>
            <a:r>
              <a:rPr lang="en-US" strike="noStrike" sz="1400" spc="0" u="none" cap="none">
                <a:solidFill>
                  <a:srgbClr val="1E293B">
                    <a:alpha val="100000"/>
                  </a:srgbClr>
                </a:solidFill>
                <a:latin typeface="Calibri"/>
              </a:rPr>
              <a:t><![CDATA[Can kink nerve after anterior transposition if not excised/releas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ubital tunnel]]></a:t>
            </a:r>
            <a:br/>
            <a:r>
              <a:rPr lang="en-US" strike="noStrike" sz="1400" spc="0" u="none" cap="none">
                <a:solidFill>
                  <a:srgbClr val="1E293B">
                    <a:alpha val="100000"/>
                  </a:srgbClr>
                </a:solidFill>
                <a:latin typeface="Calibri"/>
              </a:rPr>
              <a:t><![CDATA[Osborne ligament]]></a:t>
            </a:r>
            <a:br/>
            <a:r>
              <a:rPr lang="en-US" strike="noStrike" sz="1400" spc="0" u="none" cap="none">
                <a:solidFill>
                  <a:srgbClr val="1E293B">
                    <a:alpha val="100000"/>
                  </a:srgbClr>
                </a:solidFill>
                <a:latin typeface="Calibri"/>
              </a:rPr>
              <a:t><![CDATA[Most classical site of com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CU aponeurosis]]></a:t>
            </a:r>
            <a:br/>
            <a:r>
              <a:rPr lang="en-US" strike="noStrike" sz="1400" spc="0" u="none" cap="none">
                <a:solidFill>
                  <a:srgbClr val="1E293B">
                    <a:alpha val="100000"/>
                  </a:srgbClr>
                </a:solidFill>
                <a:latin typeface="Calibri"/>
              </a:rPr>
              <a:t><![CDATA[Fascial arch between two heads of FCU]]></a:t>
            </a:r>
            <a:br/>
            <a:r>
              <a:rPr lang="en-US" strike="noStrike" sz="1400" spc="0" u="none" cap="none">
                <a:solidFill>
                  <a:srgbClr val="1E293B">
                    <a:alpha val="100000"/>
                  </a:srgbClr>
                </a:solidFill>
                <a:latin typeface="Calibri"/>
              </a:rPr>
              <a:t><![CDATA[Important distal compression site; must be relea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flexor pronator fascia]]></a:t>
            </a:r>
            <a:br/>
            <a:r>
              <a:rPr lang="en-US" strike="noStrike" sz="1400" spc="0" u="none" cap="none">
                <a:solidFill>
                  <a:srgbClr val="1E293B">
                    <a:alpha val="100000"/>
                  </a:srgbClr>
                </a:solidFill>
                <a:latin typeface="Calibri"/>
              </a:rPr>
              <a:t><![CDATA[Deep fascia distal to FCU]]></a:t>
            </a:r>
            <a:br/>
            <a:r>
              <a:rPr lang="en-US" strike="noStrike" sz="1400" spc="0" u="none" cap="none">
                <a:solidFill>
                  <a:srgbClr val="1E293B">
                    <a:alpha val="100000"/>
                  </a:srgbClr>
                </a:solidFill>
                <a:latin typeface="Calibri"/>
              </a:rPr>
              <a:t><![CDATA[May cause persistent symptoms if mis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a:t>
            </a:r>
            <a:br/>
            <a:r>
              <a:rPr lang="en-US" strike="noStrike" sz="1400" spc="0" u="none" cap="none">
                <a:solidFill>
                  <a:srgbClr val="1E293B">
                    <a:alpha val="100000"/>
                  </a:srgbClr>
                </a:solidFill>
                <a:latin typeface="Calibri"/>
              </a:rPr>
              <a:t><![CDATA[The ulnar nerve may be injured by compression, traction, friction, or subluxation. During elbow flexion, the cubital tunnel cross-sectional area decreases, intraneural pressure increases, and the ulnar nerve elongates. Repeated or prolonged elbow flexion can therefore produce ischemia and conduction block. Chronic compression causes demyelination first, followed by axonal loss and denervation of intrinsic hand musc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e mechanism: elbow flexion narrows the cubital tunnel and stretches the ulnar nerve, increasing intraneural pressure and causing ischemia, demyelination, and axonal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disease: intermittent paraesthesia and night sympto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ate disease: persistent sensory symptoms and hand clumsi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e disease: intrinsic weakness, first dorsal interosseous wasting, Froment sign, Wartenberg sign, and claw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nerve subluxation over the medial epicondyle can produce friction neuritis and snapping sympto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 Risk Factors]]></a:t>
            </a:r>
            <a:br/>
            <a:br/>
            <a:br/>
            <a:br/>
            <a:b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Examples]]></a:t>
            </a:r>
            <a:br/>
            <a:r>
              <a:rPr lang="en-US" strike="noStrike" sz="1400" spc="0" u="none" cap="none">
                <a:solidFill>
                  <a:srgbClr val="1E293B">
                    <a:alpha val="100000"/>
                  </a:srgbClr>
                </a:solidFill>
                <a:latin typeface="Calibri"/>
              </a:rPr>
              <a:t><![CDATA[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iopathic]]></a:t>
            </a:r>
            <a:br/>
            <a:r>
              <a:rPr lang="en-US" strike="noStrike" sz="1400" spc="0" u="none" cap="none">
                <a:solidFill>
                  <a:srgbClr val="1E293B">
                    <a:alpha val="100000"/>
                  </a:srgbClr>
                </a:solidFill>
                <a:latin typeface="Calibri"/>
              </a:rPr>
              <a:t><![CDATA[Most common]]></a:t>
            </a:r>
            <a:br/>
            <a:r>
              <a:rPr lang="en-US" strike="noStrike" sz="1400" spc="0" u="none" cap="none">
                <a:solidFill>
                  <a:srgbClr val="1E293B">
                    <a:alpha val="100000"/>
                  </a:srgbClr>
                </a:solidFill>
                <a:latin typeface="Calibri"/>
              </a:rPr>
              <a:t><![CDATA[Non-specific thickening, repeated flexion, pressure, or tra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a:t>
            </a:r>
            <a:br/>
            <a:r>
              <a:rPr lang="en-US" strike="noStrike" sz="1400" spc="0" u="none" cap="none">
                <a:solidFill>
                  <a:srgbClr val="1E293B">
                    <a:alpha val="100000"/>
                  </a:srgbClr>
                </a:solidFill>
                <a:latin typeface="Calibri"/>
              </a:rPr>
              <a:t><![CDATA[Supracondylar fracture malunion, medial epicondyle fracture, elbow dislocation]]></a:t>
            </a:r>
            <a:br/>
            <a:r>
              <a:rPr lang="en-US" strike="noStrike" sz="1400" spc="0" u="none" cap="none">
                <a:solidFill>
                  <a:srgbClr val="1E293B">
                    <a:alpha val="100000"/>
                  </a:srgbClr>
                </a:solidFill>
                <a:latin typeface="Calibri"/>
              </a:rPr>
              <a:t><![CDATA[Cubitus valgus, scarring, bony deformity, callus, traction neur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ubital Tunnel Syndrome - Entrapment Neuropath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ubital Tunnel Syndrome (CuTS) is the second most common upper-limb compression neuropathy and results from compression of the ulnar nerve at the elbow, most commonly within the cubital tunnel behind the medial epicondyle. It typically presents with numbness and tingling in the little finger and ulnar half of the ring finger, often worsening with prolonged elbow flexion or pressure on the elbow. Progressive disease leads to intrinsic hand muscle weakness, reduced grip strength, positive Froment and Wartenberg signs, and eventual clawing of the ring and little fingers. Diagnosis is primarily clinical and supported by nerve conduction studies 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ubital Tunnel Syndrome]]></a:t>
            </a:r>
            <a:br/>
            <a:r>
              <a:rPr lang="en-US" strike="noStrike" sz="1400" spc="0" u="none" cap="none">
                <a:solidFill>
                  <a:srgbClr val="1E293B">
                    <a:alpha val="100000"/>
                  </a:srgbClr>
                </a:solidFill>
                <a:latin typeface="Calibri"/>
              </a:rPr>
              <a:t><![CDATA[Cubital tunnel syndrome (CuTS) is a compressive neuropathy of the ulnar nerve at the elbow. It is the second most common compression neuropathy of the upper limb after carpal tunnel syndrome. The ulnar nerve is vulnerable at the elbow because it passes through a narrow fibro-osseous tunnel behind the medial epicondyle and becomes stretched during elbow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s usually present with numbness and tingling in the little finger and ulnar half of the ring finger, often aggravated by prolonged elbow flexion, sleeping with the elbow flexed, leaning on the elbow, or using a phone. Advanced disease produces intrinsic hand weakness, reduced grip and pinch strength, Froment sign, Wartenberg sign, and clawing of the ring and little fing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yield definition: Cubital tunnel syndrome = ulnar nerve compression at the elbow, most commonly beneath Osborne ligament, producing sensory symptoms in the ulnar one-and-a-half digits and intrinsic muscle weakness in severe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disease is predominantly sensory; late disease causes motor weakness and intrinsic was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is mainly clinical and may be confirmed with nerve conduction studies and electromyograp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r>
              <a:rPr lang="en-US" strike="noStrike" sz="1400" spc="0" u="none" cap="none">
                <a:solidFill>
                  <a:srgbClr val="1E293B">
                    <a:alpha val="100000"/>
                  </a:srgbClr>
                </a:solidFill>
                <a:latin typeface="Calibri"/>
              </a:rPr>
              <a:t><![CDATA[Cubital tunnel syndrome is less common than carpal tunnel syndrome but is the most common site of ulnar nerve entrapment. It is encountered frequently in orthopaedic, hand surgery, neurology, and occupational health practice. The condition may be idiopathic, post-traumatic, occupational, or associated with deformity around the elb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 most common upper-limb compression neuropathy after carpal tunnel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site of ulnar nerve entrap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ly affects adults involved in repetitive elbow flexion, prolonged computer or phone use, driving, cycling, or work requiring pressure on the elb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is increased in previous elbow fracture, cubitus valgus, elbow arthritis, ganglion, synovitis, diabetes mellitus, and occupations using vibrating too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lateral disease can occur, but symptoms may be more prominent in the dominant or more exposed lim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Nerve Anatomy Relevant to Cubital Tunnel Syndrome]]></a:t>
            </a:r>
            <a:br/>
            <a:r>
              <a:rPr lang="en-US" strike="noStrike" sz="1400" spc="0" u="none" cap="none">
                <a:solidFill>
                  <a:srgbClr val="1E293B">
                    <a:alpha val="100000"/>
                  </a:srgbClr>
                </a:solidFill>
                <a:latin typeface="Calibri"/>
              </a:rPr>
              <a:t><![CDATA[The ulnar nerve arises from the medial cord of the brachial plexus, carrying fibres mainly from C8 and T1. It descends along the medial arm, pierces the medial intermuscular septum, passes behind the medial epicondyle, and enters the forearm between the two heads of flexor carpi ulnaris. At the elbow, the nerve is superficial and lies close to bone, making it vulnerable to compression, traction, and direct trau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ubital Tunnel Syndrome - Entrapment Neu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vel]]></a:t>
            </a:r>
            <a:br/>
            <a:r>
              <a:rPr lang="en-US" strike="noStrike" sz="1400" spc="0" u="none" cap="none">
                <a:solidFill>
                  <a:srgbClr val="1E293B">
                    <a:alpha val="100000"/>
                  </a:srgbClr>
                </a:solidFill>
                <a:latin typeface="Calibri"/>
              </a:rPr>
              <a:t><![CDATA[Anatomical Course]]></a:t>
            </a:r>
            <a:br/>
            <a:r>
              <a:rPr lang="en-US" strike="noStrike" sz="1400" spc="0" u="none" cap="none">
                <a:solidFill>
                  <a:srgbClr val="1E293B">
                    <a:alpha val="100000"/>
                  </a:srgbClr>
                </a:solidFill>
                <a:latin typeface="Calibri"/>
              </a:rPr>
              <a:t><![CDATA[Clinical Import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m]]></a:t>
            </a:r>
            <a:br/>
            <a:r>
              <a:rPr lang="en-US" strike="noStrike" sz="1400" spc="0" u="none" cap="none">
                <a:solidFill>
                  <a:srgbClr val="1E293B">
                    <a:alpha val="100000"/>
                  </a:srgbClr>
                </a:solidFill>
                <a:latin typeface="Calibri"/>
              </a:rPr>
              <a:t><![CDATA[Runs medial to brachial artery, then pierces medial intermuscular septum]]></a:t>
            </a:r>
            <a:br/>
            <a:r>
              <a:rPr lang="en-US" strike="noStrike" sz="1400" spc="0" u="none" cap="none">
                <a:solidFill>
                  <a:srgbClr val="1E293B">
                    <a:alpha val="100000"/>
                  </a:srgbClr>
                </a:solidFill>
                <a:latin typeface="Calibri"/>
              </a:rPr>
              <a:t><![CDATA[Arcade of Struthers may be a proximal compression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bow]]></a:t>
            </a:r>
            <a:br/>
            <a:r>
              <a:rPr lang="en-US" strike="noStrike" sz="1400" spc="0" u="none" cap="none">
                <a:solidFill>
                  <a:srgbClr val="1E293B">
                    <a:alpha val="100000"/>
                  </a:srgbClr>
                </a:solidFill>
                <a:latin typeface="Calibri"/>
              </a:rPr>
              <a:t><![CDATA[Passes posterior to medial epicondyle through cubital tunnel]]></a:t>
            </a:r>
            <a:br/>
            <a:r>
              <a:rPr lang="en-US" strike="noStrike" sz="1400" spc="0" u="none" cap="none">
                <a:solidFill>
                  <a:srgbClr val="1E293B">
                    <a:alpha val="100000"/>
                  </a:srgbClr>
                </a:solidFill>
                <a:latin typeface="Calibri"/>
              </a:rPr>
              <a:t><![CDATA[Most common compression site; nerve stretches during elbow flex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earm]]></a:t>
            </a:r>
            <a:br/>
            <a:r>
              <a:rPr lang="en-US" strike="noStrike" sz="1400" spc="0" u="none" cap="none">
                <a:solidFill>
                  <a:srgbClr val="1E293B">
                    <a:alpha val="100000"/>
                  </a:srgbClr>
                </a:solidFill>
                <a:latin typeface="Calibri"/>
              </a:rPr>
              <a:t><![CDATA[Enters between two heads of flexor carpi ulnaris]]></a:t>
            </a:r>
            <a:br/>
            <a:r>
              <a:rPr lang="en-US" strike="noStrike" sz="1400" spc="0" u="none" cap="none">
                <a:solidFill>
                  <a:srgbClr val="1E293B">
                    <a:alpha val="100000"/>
                  </a:srgbClr>
                </a:solidFill>
                <a:latin typeface="Calibri"/>
              </a:rPr>
              <a:t><![CDATA[FCU aponeurosis can compress the nerve distal to the tunn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2026-07-28T01:37:10Z</dcterms:created>
  <dcterms:modified xsi:type="dcterms:W3CDTF">2026-07-28T01:37:10Z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