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42598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Imaging — CT & MRI Essential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maging — CT & MRI Essentia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myelogram]]></a:t>
            </a:r>
            <a:br/>
            <a:r>
              <a:rPr lang="en-US" strike="noStrike" sz="1400" spc="0" u="none" cap="none">
                <a:solidFill>
                  <a:srgbClr val="1E293B">
                    <a:alpha val="100000"/>
                  </a:srgbClr>
                </a:solidFill>
                <a:latin typeface="Calibri"/>
              </a:rPr>
              <a:t><![CDATA[Intrathecal contrast outlines the dural sac and nerve roots; demonstrates neural compression when MRI is contraindicated]]></a:t>
            </a:r>
            <a:br/>
            <a:r>
              <a:rPr lang="en-US" strike="noStrike" sz="1400" spc="0" u="none" cap="none">
                <a:solidFill>
                  <a:srgbClr val="1E293B">
                    <a:alpha val="100000"/>
                  </a:srgbClr>
                </a:solidFill>
                <a:latin typeface="Calibri"/>
              </a:rPr>
              <a:t><![CDATA[Cervical/lumbar stenosis assessment when MRI contraindicated (pacemaker, claustrophobia); post-operative patients with metallic implants causing MRI artefact; brachial plexus root avulsion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maging — CT & MRI Essentia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ounsfield Units to memorise: air (−1000), fat (−50 to −100), water (0), soft tissue (+20 to +80), acute blood/haematoma (+50 to +80), bone (+400 to +1000), cortical bone (up to +1000); these values allow rapid identification of tissue types on CT — a `bright` lesion in a bone = calcification or new bone formation; a `dark` lesion within a tumour = fat (lipoma, liposarcoma, fibrous dysplasia with fat cont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maging — CT & MRI Essentia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 Key Sequences & Signal Characteristics]]></a:t>
            </a:r>
            <a:br/>
            <a:br/>
            <a:br/>
            <a:br/>
            <a:br/>
            <a:r>
              <a:rPr lang="en-US" strike="noStrike" sz="1400" spc="0" u="none" cap="none">
                <a:solidFill>
                  <a:srgbClr val="1E293B">
                    <a:alpha val="100000"/>
                  </a:srgbClr>
                </a:solidFill>
                <a:latin typeface="Calibri"/>
              </a:rPr>
              <a:t><![CDATA[Sequence]]></a:t>
            </a:r>
            <a:br/>
            <a:r>
              <a:rPr lang="en-US" strike="noStrike" sz="1400" spc="0" u="none" cap="none">
                <a:solidFill>
                  <a:srgbClr val="1E293B">
                    <a:alpha val="100000"/>
                  </a:srgbClr>
                </a:solidFill>
                <a:latin typeface="Calibri"/>
              </a:rPr>
              <a:t><![CDATA[Fat Signal]]></a:t>
            </a:r>
            <a:br/>
            <a:r>
              <a:rPr lang="en-US" strike="noStrike" sz="1400" spc="0" u="none" cap="none">
                <a:solidFill>
                  <a:srgbClr val="1E293B">
                    <a:alpha val="100000"/>
                  </a:srgbClr>
                </a:solidFill>
                <a:latin typeface="Calibri"/>
              </a:rPr>
              <a:t><![CDATA[Water/Fluid Signal]]></a:t>
            </a:r>
            <a:br/>
            <a:r>
              <a:rPr lang="en-US" strike="noStrike" sz="1400" spc="0" u="none" cap="none">
                <a:solidFill>
                  <a:srgbClr val="1E293B">
                    <a:alpha val="100000"/>
                  </a:srgbClr>
                </a:solidFill>
                <a:latin typeface="Calibri"/>
              </a:rPr>
              <a:t><![CDATA[Key Orthopaedic U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maging — CT & MRI Essentia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1-weighted]]></a:t>
            </a:r>
            <a:br/>
            <a:r>
              <a:rPr lang="en-US" strike="noStrike" sz="1400" spc="0" u="none" cap="none">
                <a:solidFill>
                  <a:srgbClr val="1E293B">
                    <a:alpha val="100000"/>
                  </a:srgbClr>
                </a:solidFill>
                <a:latin typeface="Calibri"/>
              </a:rPr>
              <a:t><![CDATA[Bright (high signal)]]></a:t>
            </a:r>
            <a:br/>
            <a:r>
              <a:rPr lang="en-US" strike="noStrike" sz="1400" spc="0" u="none" cap="none">
                <a:solidFill>
                  <a:srgbClr val="1E293B">
                    <a:alpha val="100000"/>
                  </a:srgbClr>
                </a:solidFill>
                <a:latin typeface="Calibri"/>
              </a:rPr>
              <a:t><![CDATA[Dark (low signal)]]></a:t>
            </a:r>
            <a:br/>
            <a:r>
              <a:rPr lang="en-US" strike="noStrike" sz="1400" spc="0" u="none" cap="none">
                <a:solidFill>
                  <a:srgbClr val="1E293B">
                    <a:alpha val="100000"/>
                  </a:srgbClr>
                </a:solidFill>
                <a:latin typeface="Calibri"/>
              </a:rPr>
              <a:t><![CDATA[Anatomy; bone marrow assessment (normal marrow = bright/fat signal on T1; marrow replacement = dark on T1 = tumour, infection, oedema); fat-containing lesions (lipoma = bright on T1); AVN staging (T1 dark line = subchondral fracture/necrosis); cortical bone = dark (no signal — no mobile protons); muscle = intermediate gre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maging — CT & MRI Essentia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2-weighted]]></a:t>
            </a:r>
            <a:br/>
            <a:r>
              <a:rPr lang="en-US" strike="noStrike" sz="1400" spc="0" u="none" cap="none">
                <a:solidFill>
                  <a:srgbClr val="1E293B">
                    <a:alpha val="100000"/>
                  </a:srgbClr>
                </a:solidFill>
                <a:latin typeface="Calibri"/>
              </a:rPr>
              <a:t><![CDATA[Bright (high signal)]]></a:t>
            </a:r>
            <a:br/>
            <a:r>
              <a:rPr lang="en-US" strike="noStrike" sz="1400" spc="0" u="none" cap="none">
                <a:solidFill>
                  <a:srgbClr val="1E293B">
                    <a:alpha val="100000"/>
                  </a:srgbClr>
                </a:solidFill>
                <a:latin typeface="Calibri"/>
              </a:rPr>
              <a:t><![CDATA[Bright (very high signal) — `water is white on T2`]]></a:t>
            </a:r>
            <a:br/>
            <a:r>
              <a:rPr lang="en-US" strike="noStrike" sz="1400" spc="0" u="none" cap="none">
                <a:solidFill>
                  <a:srgbClr val="1E293B">
                    <a:alpha val="100000"/>
                  </a:srgbClr>
                </a:solidFill>
                <a:latin typeface="Calibri"/>
              </a:rPr>
              <a:t><![CDATA[Joint effusions (bright fluid); ligament tears (disruption + high signal within the ligament); disc herniation (T2 high signal in disc = hydrated nucleus or tear); soft tissue oedema; meniscal tears; articular cartilage assessment; spinal cord compression (T2 high signal = myelomalacia in C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maging — CT & MRI Essentia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IR (Short TI Inversion Recovery)]]></a:t>
            </a:r>
            <a:br/>
            <a:r>
              <a:rPr lang="en-US" strike="noStrike" sz="1400" spc="0" u="none" cap="none">
                <a:solidFill>
                  <a:srgbClr val="1E293B">
                    <a:alpha val="100000"/>
                  </a:srgbClr>
                </a:solidFill>
                <a:latin typeface="Calibri"/>
              </a:rPr>
              <a:t><![CDATA[Suppressed (dark — fat signal nulled)]]></a:t>
            </a:r>
            <a:br/>
            <a:r>
              <a:rPr lang="en-US" strike="noStrike" sz="1400" spc="0" u="none" cap="none">
                <a:solidFill>
                  <a:srgbClr val="1E293B">
                    <a:alpha val="100000"/>
                  </a:srgbClr>
                </a:solidFill>
                <a:latin typeface="Calibri"/>
              </a:rPr>
              <a:t><![CDATA[Very bright (water/oedema highlighted)]]></a:t>
            </a:r>
            <a:br/>
            <a:r>
              <a:rPr lang="en-US" strike="noStrike" sz="1400" spc="0" u="none" cap="none">
                <a:solidFill>
                  <a:srgbClr val="1E293B">
                    <a:alpha val="100000"/>
                  </a:srgbClr>
                </a:solidFill>
                <a:latin typeface="Calibri"/>
              </a:rPr>
              <a:t><![CDATA[The most sensitive sequence for bone marrow oedema and subtle pathology; stress fractures (bright STIR = marrow oedema around the fracture line); occult fractures (STIR positive before plain X-ray); early infection/osteomyelitis; early AVN; soft tissue oedema; metastases in bone marrow; the preferred sequence for `is something wrong he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maging — CT & MRI Essentia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ton Density (PD) ± fat suppression]]></a:t>
            </a:r>
            <a:br/>
            <a:r>
              <a:rPr lang="en-US" strike="noStrike" sz="1400" spc="0" u="none" cap="none">
                <a:solidFill>
                  <a:srgbClr val="1E293B">
                    <a:alpha val="100000"/>
                  </a:srgbClr>
                </a:solidFill>
                <a:latin typeface="Calibri"/>
              </a:rPr>
              <a:t><![CDATA[Variable]]></a:t>
            </a:r>
            <a:br/>
            <a:r>
              <a:rPr lang="en-US" strike="noStrike" sz="1400" spc="0" u="none" cap="none">
                <a:solidFill>
                  <a:srgbClr val="1E293B">
                    <a:alpha val="100000"/>
                  </a:srgbClr>
                </a:solidFill>
                <a:latin typeface="Calibri"/>
              </a:rPr>
              <a:t><![CDATA[Intermediate]]></a:t>
            </a:r>
            <a:br/>
            <a:r>
              <a:rPr lang="en-US" strike="noStrike" sz="1400" spc="0" u="none" cap="none">
                <a:solidFill>
                  <a:srgbClr val="1E293B">
                    <a:alpha val="100000"/>
                  </a:srgbClr>
                </a:solidFill>
                <a:latin typeface="Calibri"/>
              </a:rPr>
              <a:t><![CDATA[Meniscal and cartilage assessment (best sequence for meniscal tears); ligament evaluation; articular cartilage grading; the sequence of choice for knee MRI in most cent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maging — CT & MRI Essentia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dolinium-enhanced T1 (T1+Gd)]]></a:t>
            </a:r>
            <a:br/>
            <a:r>
              <a:rPr lang="en-US" strike="noStrike" sz="1400" spc="0" u="none" cap="none">
                <a:solidFill>
                  <a:srgbClr val="1E293B">
                    <a:alpha val="100000"/>
                  </a:srgbClr>
                </a:solidFill>
                <a:latin typeface="Calibri"/>
              </a:rPr>
              <a:t><![CDATA[Bright]]></a:t>
            </a:r>
            <a:br/>
            <a:r>
              <a:rPr lang="en-US" strike="noStrike" sz="1400" spc="0" u="none" cap="none">
                <a:solidFill>
                  <a:srgbClr val="1E293B">
                    <a:alpha val="100000"/>
                  </a:srgbClr>
                </a:solidFill>
                <a:latin typeface="Calibri"/>
              </a:rPr>
              <a:t><![CDATA[Enhancement in vascular/inflamed areas]]></a:t>
            </a:r>
            <a:br/>
            <a:r>
              <a:rPr lang="en-US" strike="noStrike" sz="1400" spc="0" u="none" cap="none">
                <a:solidFill>
                  <a:srgbClr val="1E293B">
                    <a:alpha val="100000"/>
                  </a:srgbClr>
                </a:solidFill>
                <a:latin typeface="Calibri"/>
              </a:rPr>
              <a:t><![CDATA[Differentiation of viable tumour from necrotic tissue; assessment of tumour extent and vascularity; infection (abscess ring enhancement); post-operative assessment (scar vs recurrent tumour); MR arthrography (contrast injected intra-articular) for labral tears (hip/shoulder), loose bodies, and articular cartilage defec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maging — CT & MRI Essentia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Signal Mnemonics & Key Patterns]]></a:t>
            </a:r>
            <a:br/>
            <a:br/>
            <a:r>
              <a:rPr lang="en-US" strike="noStrike" sz="1400" spc="0" u="none" cap="none">
                <a:solidFill>
                  <a:srgbClr val="1E293B">
                    <a:alpha val="100000"/>
                  </a:srgbClr>
                </a:solidFill>
                <a:latin typeface="Calibri"/>
              </a:rPr>
              <a:t><![CDATA[The essential MRI memory rule: `Fat is bright on T1; Water is bright on T2; STIR suppresses fat and highlights water/oedema`; T1 = anatomy and fat; T2 = pathology and fluid; STIR = sensitive screening; this three-sentence summary allows correct interpretation of most orthopaedic MRI stud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Hounsfield GN. Computerized transverse axial scanning (tomography). Br J Radiol. 1973;46(552):1016–1022.]]></a:t>
            </a:r>
            <a:br/>
            <a:r>
              <a:rPr lang="en-US" strike="noStrike" sz="1200" spc="0" u="none" cap="none">
                <a:solidFill>
                  <a:srgbClr val="1E293B">
                    <a:alpha val="100000"/>
                  </a:srgbClr>
                </a:solidFill>
                <a:latin typeface="Calibri"/>
              </a:rPr>
              <a:t><![CDATA[Stoller DW. MRI in Orthopaedics and Sports Medicine. 3rd ed. Lippincott. 2007.]]></a:t>
            </a:r>
            <a:br/>
            <a:r>
              <a:rPr lang="en-US" strike="noStrike" sz="1200" spc="0" u="none" cap="none">
                <a:solidFill>
                  <a:srgbClr val="1E293B">
                    <a:alpha val="100000"/>
                  </a:srgbClr>
                </a:solidFill>
                <a:latin typeface="Calibri"/>
              </a:rPr>
              <a:t><![CDATA[Davies AM, Sundaram M, James SLJ. Imaging of Bone Tumors and Tumor-Like Lesions. Springer. 2009.]]></a:t>
            </a:r>
            <a:br/>
            <a:r>
              <a:rPr lang="en-US" strike="noStrike" sz="1200" spc="0" u="none" cap="none">
                <a:solidFill>
                  <a:srgbClr val="1E293B">
                    <a:alpha val="100000"/>
                  </a:srgbClr>
                </a:solidFill>
                <a:latin typeface="Calibri"/>
              </a:rPr>
              <a:t><![CDATA[Berquist TH. Musculoskeletal Imaging Companion. 2nd ed. Lippincott. 2007.]]></a:t>
            </a:r>
            <a:br/>
            <a:r>
              <a:rPr lang="en-US" strike="noStrike" sz="1200" spc="0" u="none" cap="none">
                <a:solidFill>
                  <a:srgbClr val="1E293B">
                    <a:alpha val="100000"/>
                  </a:srgbClr>
                </a:solidFill>
                <a:latin typeface="Calibri"/>
              </a:rPr>
              <a:t><![CDATA[National Radiological Protection Board. Doses to patients from medical X-ray examinations in the UK. PHE Publications. 2019.]]></a:t>
            </a:r>
            <a:br/>
            <a:r>
              <a:rPr lang="en-US" strike="noStrike" sz="1200" spc="0" u="none" cap="none">
                <a:solidFill>
                  <a:srgbClr val="1E293B">
                    <a:alpha val="100000"/>
                  </a:srgbClr>
                </a:solidFill>
                <a:latin typeface="Calibri"/>
              </a:rPr>
              <a:t><![CDATA[Helms CA. Fundamentals of Skeletal Radiology. 4th ed. Elsevier Saunders. 2014.]]></a:t>
            </a:r>
            <a:br/>
            <a:r>
              <a:rPr lang="en-US" strike="noStrike" sz="1200" spc="0" u="none" cap="none">
                <a:solidFill>
                  <a:srgbClr val="1E293B">
                    <a:alpha val="100000"/>
                  </a:srgbClr>
                </a:solidFill>
                <a:latin typeface="Calibri"/>
              </a:rPr>
              <a:t><![CDATA[Yu JS et al. MRI of injuries to the posterolateral knee complex. AJR Am J Roentgenol. 1997.]]></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Imaging in Orthop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T: excellent for cortical bone, 3D recon. MRI: excellent for marrow, soft tissue, ligaments, cartilage. CT indications: complex fractures (pelvis, acetabulum, calcaneus). MRI indications: occult fractures, marrow edema, tumors, soft tissue injury. Contraindications: CT—radiation, contrast nephropathy; MRI—pacemaker, ferromagnetic impla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Imaging — CT & MRI Essential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maging — CT & MRI Essentia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Imaging Modalities in Orthopaedics]]></a:t>
            </a:r>
            <a:br/>
            <a:br/>
            <a:r>
              <a:rPr lang="en-US" strike="noStrike" sz="1400" spc="0" u="none" cap="none">
                <a:solidFill>
                  <a:srgbClr val="1E293B">
                    <a:alpha val="100000"/>
                  </a:srgbClr>
                </a:solidFill>
                <a:latin typeface="Calibri"/>
              </a:rPr>
              <a:t><![CDATA[Computed tomography (CT) and magnetic resonance imaging (MRI) are the two most powerful cross-sectional imaging modalities in orthopaedic practice. CT excels at defining bony architecture, fracture patterns, and implant positions with unparalleled spatial resolution. MRI provides unrivalled soft tissue contrast, allowing assessment of cartilage, ligaments, tendons, bone marrow, and neural structures without ionising radiation. Understanding the physical principles, clinical indications, imaging sequences, and interpretive approach for each modality is essential for every orthopaedic surgeon — the ability to request, interpret, and communicate imaging findings appropriately is a core clinical competenc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maging — CT & MRI Essentia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physics: CT uses X-rays (ionising radiation) rotated around the patient; detectors measure the attenuation of X-rays as they pass through tissues; differences in attenuation create the CT image; attenuation is measured in Hounsfield Units (HU) named after Sir Godfrey Hounsfield (Nobel Prize 1979); the HU scale: water = 0 HU; air = −1000 HU; fat = −100 to −50 HU; soft tissue = +20 to +80 HU; cortical bone = +400 to +1000 HU; blood/haematoma (acute) = +50 to +80 HU; calcium/bone = white (high attenuation); air = black (low attenuation); the window level and window width settings determine which HU range is displayed — bone window (wide window) for fractures; soft tissue window for muscles/organs; lung window for che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maging — CT & MRI Essentia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physics: MRI uses strong magnetic fields and radiofrequency (RF) pulses to measure the relaxation behaviour of hydrogen protons (in water and fat); different tissues have different T1 and T2 relaxation times — these differences create the image contrast; no ionising radiation; contraindications: ferromagnetic metallic implants (cochlear implants, certain pacemakers, intracranial aneurysm clips — check MRI safety database); claustrophobia; pregnancy (relatively safe after first trimester); metallic foreign bodies near vital stru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maging — CT & MRI Essentia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 Key Sequences & Orthopaedic Applications]]></a:t>
            </a:r>
            <a:br/>
            <a:br/>
            <a:br/>
            <a:br/>
            <a:br/>
            <a:r>
              <a:rPr lang="en-US" strike="noStrike" sz="1400" spc="0" u="none" cap="none">
                <a:solidFill>
                  <a:srgbClr val="1E293B">
                    <a:alpha val="100000"/>
                  </a:srgbClr>
                </a:solidFill>
                <a:latin typeface="Calibri"/>
              </a:rPr>
              <a:t><![CDATA[CT Application]]></a:t>
            </a:r>
            <a:br/>
            <a:r>
              <a:rPr lang="en-US" strike="noStrike" sz="1400" spc="0" u="none" cap="none">
                <a:solidFill>
                  <a:srgbClr val="1E293B">
                    <a:alpha val="100000"/>
                  </a:srgbClr>
                </a:solidFill>
                <a:latin typeface="Calibri"/>
              </a:rPr>
              <a:t><![CDATA[What It Assesses]]></a:t>
            </a:r>
            <a:br/>
            <a:r>
              <a:rPr lang="en-US" strike="noStrike" sz="1400" spc="0" u="none" cap="none">
                <a:solidFill>
                  <a:srgbClr val="1E293B">
                    <a:alpha val="100000"/>
                  </a:srgbClr>
                </a:solidFill>
                <a:latin typeface="Calibri"/>
              </a:rPr>
              <a:t><![CDATA[Key Uses in Orthopaedi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maging — CT & MRI Essentia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plain (without contrast)]]></a:t>
            </a:r>
            <a:br/>
            <a:r>
              <a:rPr lang="en-US" strike="noStrike" sz="1400" spc="0" u="none" cap="none">
                <a:solidFill>
                  <a:srgbClr val="1E293B">
                    <a:alpha val="100000"/>
                  </a:srgbClr>
                </a:solidFill>
                <a:latin typeface="Calibri"/>
              </a:rPr>
              <a:t><![CDATA[Bony architecture; fracture pattern; fragment position; intra-articular extension; canal diameter; alignment; bone density]]></a:t>
            </a:r>
            <a:br/>
            <a:r>
              <a:rPr lang="en-US" strike="noStrike" sz="1400" spc="0" u="none" cap="none">
                <a:solidFill>
                  <a:srgbClr val="1E293B">
                    <a:alpha val="100000"/>
                  </a:srgbClr>
                </a:solidFill>
                <a:latin typeface="Calibri"/>
              </a:rPr>
              <a:t><![CDATA[Fracture characterisation (acetabular, calcaneal, tibial plateau, pilon fractures); spinal fracture classification (TLICS — posterior ligamentous complex, canal compromise); pre-operative planning (screw trajectories, osteotomy planning); periprosthetic fracture assessment; occult fracture confirmation; bone tumour characterisation (matrix, cortical involvement, soft tissue exte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maging — CT & MRI Essentia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with IV contrast]]></a:t>
            </a:r>
            <a:br/>
            <a:r>
              <a:rPr lang="en-US" strike="noStrike" sz="1400" spc="0" u="none" cap="none">
                <a:solidFill>
                  <a:srgbClr val="1E293B">
                    <a:alpha val="100000"/>
                  </a:srgbClr>
                </a:solidFill>
                <a:latin typeface="Calibri"/>
              </a:rPr>
              <a:t><![CDATA[Vascular structures (arteries and veins enhance with contrast); soft tissue lesions (tumours, abscesses enhance); assessment of arterial injury (CT angiography)]]></a:t>
            </a:r>
            <a:br/>
            <a:r>
              <a:rPr lang="en-US" strike="noStrike" sz="1400" spc="0" u="none" cap="none">
                <a:solidFill>
                  <a:srgbClr val="1E293B">
                    <a:alpha val="100000"/>
                  </a:srgbClr>
                </a:solidFill>
                <a:latin typeface="Calibri"/>
              </a:rPr>
              <a:t><![CDATA[CT angiography for popliteal artery injury (knee dislocation); CT chest-abdomen-pelvis for staging of bone tumours (pulmonary metastases, visceral primary in suspected metastatic disease); pelvic CT angiography for arterial bleeding after pelvic fracture; deep infection/abscess local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maging — CT & MRI Essentia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3D reconstruction]]></a:t>
            </a:r>
            <a:br/>
            <a:r>
              <a:rPr lang="en-US" strike="noStrike" sz="1400" spc="0" u="none" cap="none">
                <a:solidFill>
                  <a:srgbClr val="1E293B">
                    <a:alpha val="100000"/>
                  </a:srgbClr>
                </a:solidFill>
                <a:latin typeface="Calibri"/>
              </a:rPr>
              <a:t><![CDATA[3-dimensional surface rendering of complex fracture patterns; volume-rendered images]]></a:t>
            </a:r>
            <a:br/>
            <a:r>
              <a:rPr lang="en-US" strike="noStrike" sz="1400" spc="0" u="none" cap="none">
                <a:solidFill>
                  <a:srgbClr val="1E293B">
                    <a:alpha val="100000"/>
                  </a:srgbClr>
                </a:solidFill>
                <a:latin typeface="Calibri"/>
              </a:rPr>
              <a:t><![CDATA[Acetabular fracture planning (Judet views reconstruction); complex periarticular fractures; spinal deformity assessment; surgical simulation; patient education; 3D printing templates for custom impla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6">
  <a:themeElements>
    <a:clrScheme name="Theme1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2026-04-05T17:21:53Z</dcterms:created>
  <dcterms:modified xsi:type="dcterms:W3CDTF">2026-04-05T17:21:53Z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