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364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PORT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CRPS — Budapest Criteri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RPS — Budapest Criteri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mory aid for Budapest symptom categories: SVMT — Sensory, Vasomotor, sudoMotor/oedema, Motor/Trophic; symptoms in 3/4 categories + signs in 2/4 categories = Budapest positive CRP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Phases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has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im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eature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cute (warm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0–3 month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arm, red, oedematous limb; severe pain; hyperhidrosis; early bone demineralisation on X-ray (periarticular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RPS — Budapest Criteri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ystrophic (intermediate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3–12 month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ol, dusky, cyanotic limb; continued pain; stiffness increases; skin thickening; nail changes; patchy demineralisation on X-ra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trophic (chronic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>12 months]]>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le, cold, atrophic limb; irreversible trophic changes; fixed contractures; severe osteoporosis; some patients remain in this phase indefinitel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RPS — Budapest Criteri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te: the three-phase description is useful conceptually but CRPS does not always progress linearly through these phases; many patients have a mixed or fluctuating presentation rather than a clear progress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vestigation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RPS is a clinical diagnosis — no single investigation confirms or excludes it; investigations are used to support the clinical picture and exclude alternative diagnos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RPS — Budapest Criteri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riple-phase bone scintigraphy (technetium-99m MDP): the most useful investigation in CRPS; in the acute phase shows increased periarticular uptake in the affected limb (increased blood flow and bone turnover); sensitivity approximately 50–80%, specificity approximately 85%; most useful in the acute/dystrophic phase; may be normal in atrophic phase or mild early CRP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RPS — Budapest Criteri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lain radiographs: periarticular osteopaenia (Sudeck`s atrophy) — mottled or patchy bone loss around the joints; may appear within weeks; not sensitive or specific; late finding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I: bone marrow oedema, soft tissue changes, and periarticular signal change support the diagnosis; useful to exclude other pathology (infection, tumour, inflammatory arthriti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RPS — Budapest Criteri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rmography: skin temperature asymmetry >1°C supports vasomotor dysfunction; available in specialist centres; not routinely required]]>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loods: ESR, CRP (usually normal or mildly elevated — elevated levels should prompt consideration of alternative diagnoses); blood cultures if infection suspected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MG/NCS: for CRPS Type II — identifies and characterises the peripheral nerve injury; normal in CRPS Type I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RPS — Budapest Criteri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RPS management is multidisciplinary and multimodal. Early recognition and treatment improve outcomes. The three pillars are: pain management, physical and occupational rehabilitation, and psychological support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RPS — Budapest Criteri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hysiotherapy: the cornerstone of CRPS management; graded motor imagery (GMI) — a three-stage process involving limb laterality recognition, motor imagery, and mirror box therapy; desensitisation techniques (TENS, graded texture contact); functional restoration with graded exposure; aerobic exercise; evidence supports GMI and mirror therapy as effective treatment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RPS — Budapest Criteri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irror box therapy: the affected limb is hidden behind a mirror; the patient views the reflection of the unaffected limb moving — the brain perceives this as the affected limb moving; disrupts cortical reorganisation; reduces pain and motor dysfunction; evidence for benefit particularly in CRPS of the hand; introduced by Ramachandran; widely used in CRPS rehabilit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arden RN et al. Proposed new diagnostic criteria for complex regional pain syndrome. Pain Med. 2007;8(4):326–33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arden RN et al. Validation of proposed diagnostic criteria (the "Budapest Criteria") for complex regional pain syndrome. Pain. 2010;150(2):268–27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emler MA et al. Spinal cord stimulation in patients with chronic reflex sympathetic dystrophy. N Engl J Med. 2000;343(9):618–62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Zollinger PE et al. Effect of vitamin C on frequency of reflex sympathetic dystrophy in wrist fractures. Lancet. 1999;354(9195):2025–2028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seley GL et al. Graded motor imagery for pathologic pain: a randomized controlled trial. Neurology. 2004;63(12):2329–233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amachandran VS, Rogers-Ramachandran D. Synaesthesia in phantom limbs induced with mir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fine CRPS — Budapest Criteria with common etiologies and pathoanatomy. List key classifications or staging systems used in exams. Clinical features and focused examination; special tests as applicable. Imaging: first‑line and advanced; measurements that change management. Nonoperative indications and protocols. Operative indications; approach and key steps. Implant/technique options with pros/cons. Complications and how to prevent/manage them. Rehabilitation milestones and outcome expectations. Exam pearls: named signs/tests/radiographic clues. Exam pearl: include classification, imaging thresholds, indications, technique steps, complicatio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CRPS — Budapest Criteri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RPS — Budapest Criteri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Classification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lex Regional Pain Syndrome (CRPS) is a chronic pain condition characterised by severe, disproportionate pain accompanied by sensory, vasomotor, sudomotor, and trophic abnormalities in a limb, typically following an injury or surgical procedure. It is one of the most challenging conditions encountered by the orthopaedic surgeon, both in diagnosis — which is purely clinical — and in management. The Budapest Criteria (2003, revised 2007) provide the internationally accepted diagnostic framework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RPS — Budapest Criteri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RPS Type I (reflex sympathetic dystrophy, RSD): no demonstrable nerve lesion; most common (accounts for approximately 90%); typically follows minor trauma, fracture, or surgery; the initiating injury may appear trivial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RPS Type II (causalgia): associated with a defined peripheral nerve injury; pain distribution may extend beyond the nerve territory; same clinical features as Type I but with identifiable neural injur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RPS — Budapest Criteri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cidence: approximately 5–26 per 100,000 population per year; female:male ratio approximately 3–4:1; most commonly affects the distal upper limb (wrist and hand — most common) and distal lower limb; peak incidence 40–70 years; triggered by fracture (most common precipitant), surgery, crush injury, sprain, or immobilisation; Colles fracture is the most commonly associated injur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RPS — Budapest Criteri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thophysiology: incompletely understood; proposed mechanisms include: peripheral and central sensitisation of nociceptors; dysregulation of the sympathetic nervous system; neurogenic inflammation (substance P, CGRP); cortical reorganisation; inflammatory cytokine upregulation; no single mechanism explains all feature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udapest Criteria (2010 Clinical Version)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Budapest Criteria require all of the following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1. Continuing pain disproportionate to any inciting ev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RPS — Budapest Criteri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2. The patient must report at least one symptom in three of the four following categorie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3. The clinician must identify at least one sign (on physical examination) in two or more of the four categorie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4. No other diagnosis better explains the signs and symptom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tegor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ymptoms (patient reports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igns (clinician identifie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RPS — Budapest Criteri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ensor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yperaesthesia; allodynia (pain from normally non-painful stimulus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vidence of hyperalgesia (to pinprick); allodynia (to light touch, temperature, deep somatic pressure, or joint movement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asomotor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emperature asymmetry; skin colour changes; skin colour asymmetr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emperature asymmetry (>1°C); skin colour changes or asymmetry (red, blotchy, pale, cyanotic)]]>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RPS — Budapest Criteri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domotor / Oedema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edema; sweating changes; sweating asymmetr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edema; sweating changes; sweating asymmetr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tor / Trophic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creased range of motion; motor dysfunction (weakness, tremor, dystonia); trophic changes (hair, nail, skin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creased range of motion; motor dysfunction (weakness, tremor, dystonia); trophic changes (hair, nail, skin changes — skin thickening, nail ridging, hair los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2026-07-28T06:30:00Z</dcterms:created>
  <dcterms:modified xsi:type="dcterms:W3CDTF">2026-07-28T06:30:00Z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