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8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Diagnosis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Measurement]]></a:t>
            </a:r>
            <a:br/>
            <a:br/>
            <a:r>
              <a:rPr lang="en-US" strike="noStrike" sz="1400" spc="0" u="none" cap="none">
                <a:solidFill>
                  <a:srgbClr val="1E293B">
                    <a:alpha val="100000"/>
                  </a:srgbClr>
                </a:solidFill>
                <a:latin typeface="Calibri"/>
              </a:rPr>
              <a:t><![CDATA[Technique: a needle (18 gauge) connected to a pressure monitoring system (commercial Stryker pressure monitor; or a simple saline column connected to an arterial pressure transducer) is inserted into the compartment at the level of the fracture or maximal swelling; the needle should be advanced into the muscle (not subcutaneously); measure each accessible compartment; the commercial Stryker device is the most common in UK emergency practice; document the diastolic blood pressure at the time of measurement to calculate delta 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thresholds: absolute compartment pressure >30 mmHg = threshold for fasciotomy in most guidelines; delta P (diastolic BP − compartment pressure) <30 mmHg = threshold for fasciotomy; measure at multiple sites within each compartment (pressure may be highest at the fracture level); serial measurements every 1–2 hours if pressure is borderline (25–30 mmHg) and clinical picture is reassuring; do NOT rely on a singl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falls: false-negative pressure measurement can occur if the needle is not in the correct compartment or is subcutaneous; measure at multiple sites; the clinical picture always takes precedence over a single pressure measurement; `treat the patient, not the numb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Compartments of the Leg]]></a:t>
            </a:r>
            <a:br/>
            <a:br/>
            <a:r>
              <a:rPr lang="en-US" strike="noStrike" sz="1400" spc="0" u="none" cap="none">
                <a:solidFill>
                  <a:srgbClr val="1E293B">
                    <a:alpha val="100000"/>
                  </a:srgbClr>
                </a:solidFill>
                <a:latin typeface="Calibri"/>
              </a:rPr>
              <a:t><![CDATA[Four compartments of the leg: (1) Anterior compartment — tibialis anterior, extensor hallucis longus (EHL), extensor digitorum longus (EDL), peroneus tertius; deep peroneal nerve and anterior tibial vessels; most commonly affected; foot drop from anterior compartment syndrome; (2) Lateral compartment — peroneus longus and brevis; superficial peroneal nerve; eversion of the foot; (3) Deep posterior compartment — flexor hallucis longus (FHL), flexor digitorum longus (FDL), tibialis posterior; posterior tibial nerve and tibial vessels; the most dangerous — difficult to access, late decompression leads to Volkmann`s of the foot; (4) Superficial posterior compartment — gastrocnemius and soleus; sural nerve; plantarflexion; less commonly the primary compartment affected but may be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 of the leg (standard technique): (1) Lateral incision — a 15–20 cm longitudinal incision over the fibula, positioned between the anterior and lateral compartments; the anterior compartment fascia is incised anteriorly (anterior to the fibular shaft); the lateral compartment fascia is incised posteriorly (posterior to the fibular shaft); (2) Medial incision — a 15–20 cm longitudinal incision 2 cm posterior to the posteromedial border of the tibia; the superficial posterior compartment fascia is incised superficially; the deep posterior compartment is accessed by retracting the gastrocnemius and soleus posteriorly and incising the deep posterior fascial layer; the posterior tibial vessels and nerve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single-incision parafibular technique: a single long lateral incision allows access to all four compartments by extending both anteriorly and posteriorly; technically more demanding than the two-incision approach but avoids the medial incision; less commonly used in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management after fasciotomy: the fasciotomy wounds are left OPEN (not closed primarily); covered with non-adherent dressings and NPWT (negative pressure wound therapy/VAC); the swollen muscles will not allow closure at the time of decompression; formal wound closure or split skin grafting is performed at 48–72 hours when the swelling has reduced; never close a fasciotomy wound under tension — this defeats the purpose of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Upper Limb]]></a:t>
            </a:r>
            <a:br/>
            <a:br/>
            <a:r>
              <a:rPr lang="en-US" strike="noStrike" sz="1400" spc="0" u="none" cap="none">
                <a:solidFill>
                  <a:srgbClr val="1E293B">
                    <a:alpha val="100000"/>
                  </a:srgbClr>
                </a:solidFill>
                <a:latin typeface="Calibri"/>
              </a:rPr>
              <a:t><![CDATA[Forearm fasciotomy — Volkmann`s ischaemic contracture prevention: the forearm has three compartments — volar (flexors: FDS, FDP, FPL; median and ulnar nerves), dorsal (extensors: ECRB, ECRL, ECU, EDC, EIP, EPL, EPB, APL; posterior interosseous nerve), and the mobile wad (brachioradialis, ECRL, ECRB — partially included in the dorsal compartment); a volar curvilinear incision extending from the antecubital fossa to the carpal tunnel (Henry`s approach) decompresses the volar compartment and releases the carpal tunnel; a dorsal incision decompresses the dorsal compartment; the carpal tunnel MUST be released in forearm compartment syndrome (the increased pressure propagates into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hand: 10 compartments (4 dorsal interossei, 3 volar interossei, adductor pollicis, thenar, hypothenar); decompressed via 2 dorsal longitudinal incisions (one between 2nd and 3rd metacarpals; one between 4th and 5th metacarpals) + a medial incision for the hypothenar compartment + a thenar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Queen MM, Court-Brown CM. Compartment monitoring in tibial fractures — the pressure threshold for decompression. J Bone Joint Surg Br. 1996;78(1):99–104.]]></a:t>
            </a:r>
            <a:br/>
            <a:r>
              <a:rPr lang="en-US" strike="noStrike" sz="1200" spc="0" u="none" cap="none">
                <a:solidFill>
                  <a:srgbClr val="1E293B">
                    <a:alpha val="100000"/>
                  </a:srgbClr>
                </a:solidFill>
                <a:latin typeface="Calibri"/>
              </a:rPr>
              <a:t><![CDATA[Matsen FA III, Winquist RA, Krugmire RB Jr. Diagnosis and management of compartmental syndromes. J Bone Joint Surg Am. 1980.]]></a:t>
            </a:r>
            <a:br/>
            <a:r>
              <a:rPr lang="en-US" strike="noStrike" sz="1200" spc="0" u="none" cap="none">
                <a:solidFill>
                  <a:srgbClr val="1E293B">
                    <a:alpha val="100000"/>
                  </a:srgbClr>
                </a:solidFill>
                <a:latin typeface="Calibri"/>
              </a:rPr>
              <a:t><![CDATA[Whitesides TE et al. Tissue pressure measurements as a determinant for the need of fasciotomy. Clin Orthop Relat Res. 1975.]]></a:t>
            </a:r>
            <a:br/>
            <a:r>
              <a:rPr lang="en-US" strike="noStrike" sz="1200" spc="0" u="none" cap="none">
                <a:solidFill>
                  <a:srgbClr val="1E293B">
                    <a:alpha val="100000"/>
                  </a:srgbClr>
                </a:solidFill>
                <a:latin typeface="Calibri"/>
              </a:rPr>
              <a:t><![CDATA[Mubarak SJ, Owen CA. Double-incision fasciotomy of the leg for decompression in compartment syndromes. J Bone Joint Surg Am. 1977.]]></a:t>
            </a:r>
            <a:br/>
            <a:r>
              <a:rPr lang="en-US" strike="noStrike" sz="1200" spc="0" u="none" cap="none">
                <a:solidFill>
                  <a:srgbClr val="1E293B">
                    <a:alpha val="100000"/>
                  </a:srgbClr>
                </a:solidFill>
                <a:latin typeface="Calibri"/>
              </a:rPr>
              <a:t><![CDATA[British Orthopaedic Association. BOAST 10 — Diagnosis and management of compartment syndrome of the limbs. 2014.]]></a:t>
            </a:r>
            <a:br/>
            <a:r>
              <a:rPr lang="en-US" strike="noStrike" sz="1200" spc="0" u="none" cap="none">
                <a:solidFill>
                  <a:srgbClr val="1E293B">
                    <a:alpha val="100000"/>
                  </a:srgbClr>
                </a:solidFill>
                <a:latin typeface="Calibri"/>
              </a:rPr>
              <a:t><![CDATA[McQueen MM et al. High energy tibial fractures — the need for fasciotomy. J Bone Joint Surg B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ised intracompartmental pressure → ischemia/necrosis. Causes: tibia/forearm fractures, crush injury, reperfusion, tight casts. Early signs: pain out of proportion, pain on passive stretch. Diagnostic criteria: CP >30 mmHg or ΔP (DBP–CP)]]>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Diagnosis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cute compartment syndrome (ACS) is a surgical emergency in which elevated pressure within a closed fascial compartment compromises perfusion to the muscles and nerves within that compartment, leading to ischaemia, necrosis, and potentially permanent functional loss. If not recognised and treated within 6–8 hours, the consequences are devastating — Volkmann`s ischaemic contracture, permanent nerve damage, and in severe cases, limb loss and life-threatening rhabdomyolysis. The diagnosis must be made clinically in the conscious patient; the threshold for measurement and treatment must be low in any at-risk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the compartment pressure cycle: as compartment pressure rises (from haematoma, oedema, reperfusion injury, tight cast), capillary perfusion pressure is overcome; the critical threshold at which perfusion ceases is when the compartment pressure approaches the diastolic blood pressure; arteriolar flow ceases when the arteriole-venule pressure gradient becomes insufficient; the result is progressive ischaemia of muscle and nerve within the compartment; ischaemia causes further oedema (cell membrane failure, fluid leak) which further raises compartment pressure — a vicious cycle; without fasciotomy to decompress the compartment, this cycle is irrever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thresholds: absolute pressure >30 mmHg is widely cited as the threshold for fasciotomy; however, the more physiologically accurate threshold is the delta P = diastolic blood pressure minus compartment pressure; delta P <30 mmHg = indication for fasciotomy; this accounts for the patient`s individual haemodynamic status — a hypotensive patient (diastolic BP 40 mmHg) will develop compartment syndrome at a lower absolute compartment pressure than a normotensive patient (diastolic 80 mmHg); always calculate delta P in addition to absolute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 (fractures — tibial shaft fracture is the most common cause; radius/ulna fractures — compartment syndrome of the forearm; supracondylar fracture of the humerus — Volkmann`s in children); reperfusion injury (after arterial repair or revascularisation); prolonged limb compression (crush injury; post-surgical positioning); burns; coagulopathy/anticoagulation; tight circumferential dressings or casts; excessive 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 The 6 Ps]]></a:t>
            </a:r>
            <a:br/>
            <a:br/>
            <a:r>
              <a:rPr lang="en-US" strike="noStrike" sz="1400" spc="0" u="none" cap="none">
                <a:solidFill>
                  <a:srgbClr val="1E293B">
                    <a:alpha val="100000"/>
                  </a:srgbClr>
                </a:solidFill>
                <a:latin typeface="Calibri"/>
              </a:rPr>
              <a:t><![CDATA[The 6 Ps of compartment syndrome: (1) Pain — the earliest and most sensitive symptom; pain out of proportion to the injury (disproportionate to what would be expected for the fracture or soft tissue injury); constant, burning, unrelenting; NOT relieved by immobilisation or analgesics; (2) Pressure — the compartment feels tense and woody on palpation (turgid compartment); (3) Paraesthesia — pins and needles, altered sensation in the distribution of nerves running through the affected compartment; (4) Paralysis — weakness or loss of active movement of muscles within the affected compartment; a LATE sign — if paralysis is present, irreversible injury has likely occurred; (5) Passive stretch pain — the most specific clinical sign; pain on passive stretching of the muscles in the affected compartment (passive dorsiflexion for the anterior compartment of the leg — stretches the tibialis anterior; passive wrist/finger extension for the volar forearm compartment — stretches the flexor muscles); (6) Pulselessness — a very LATE and unreliable sign; pulses are maintained until arterial pressure itself is compromised; waiting for pulselessness = waiting too lo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clinical signs: pain out of proportion to injury AND pain on passive stretch of the compartment muscles are the two most specific and actionable signs; the presence of either in an at-risk patient should prompt immediate compartment pressure measurement or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cious vs unconscious patient: in the conscious patient, pain is the cardinal symptom — diagnosis is primarily clinical; in the unconscious, sedated, or obtunded patient (including post-operative patients, polytrauma, intoxicated patients, or patients with regional anaesthesia), pain cannot be assessed; the threshold for compartment pressure measurement must be very low in these patients; some centres advocate prophylactic fasciotomy in high-risk situations (tibial fracture + vascular repair; crush injury; prolonged limb compression) without waiting for clinical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2026-04-05T17:36:30Z</dcterms:created>
  <dcterms:modified xsi:type="dcterms:W3CDTF">2026-04-05T17:36:30Z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