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8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deformities may result from abnormalities of bone, joints, growth plates, muscles, tendons, ligaments or nerves and can be angular, rotational, translational or length-related. Common deformities include cubitus varus and valgus, claw hand, swan-neck and boutonnière deformities, genu varum and valgum, coxa vara, equinus, cavovarus, planovalgus, clubfoot, hallux valgus, scoliosis and post-traumatic malunion. Understanding the underlying patho-anatomy helps distinguish primary deformity from compensatory changes and dynamic muscle imbalance from established structural deformity. Clinical assessment should evaluate alignment, flexibi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on Orthopaedic Deformities and Their Patho-anatomy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eformity is an abnormal alteration in the shape, alignment, length or rotation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lationship of a body segment. In orthopaedics, deformities may arise from congenital abnormalities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wth disturbance, trauma, infection, metabolic disease, neuromuscular imbalance, degenerative disea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 abnormal mechanical loading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derstanding a deformity requires more than simply naming its visible appearance. The orthopaedicia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t identify the underlying patho-anatomy — which bone, joint, physis, muscle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, ligament or neurological structure has become abnormal and how this produces the obser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systematic analysis should determine whether the deformity is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g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lat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ngth-relat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-relate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ynamic or fix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or compensato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genital, developmental or acquir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eformity should be described anatomically before it is labelled diagnosticall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eral Principles of Deformity Patho-anatomy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 can develop through abnormalities affecting one or more components of the musculoskeletal syste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mary Abnorma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 of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lunion, dysplasia, bowing or asymmetric growth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growth arrest causing progressive angular deform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luxation, dislocation, collapse or asymmetric cartilage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balance, spasticity, weakness or cont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upture, shortening, abnormal pull or loss of dynamic bal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ga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stability producing progressive abnormal joint align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lective paralysis producing characteristic muscle imbal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 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ar contracture or capsular shorten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ynamic versus Fixed Deformity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ynamic Deform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ynamic deformity results primarily from abnormal muscle activity, weakness or imbalance and may b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rrected passively when the offending muscle force is remov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ples include early spastic equinus and dynamic clawing of the to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xed Deform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th time, muscle-tendon shortening, capsular contracture, ligament adaptation and bony remodelling m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vert a dynamic deformity into a fixed structural deform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y neuromuscular deformities begin dynamically and become structural as the child grow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derstanding Varus and Valgu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us and valgus describe the relationship of the distal segment relative to the proximal segme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us: distal segment deviates toward the midli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lgus: distal segment deviates away from the midli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rum → distal tibia lies medially relative to femu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u valgum → distal tibia lies laterally relative to femu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→ forearm deviates medially relative to ar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lgus → forearm deviates laterally relative to ar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– Gunstock Deformity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is a deformity in which the normal carrying angle of the elbow is reduced or reversed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t most commonly develops following malunion of a childhood supracondylar humerus fractu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is not simply a coronal-plane deformity. It is typically 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ree-dimensional deformity involving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rus angul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rnal rotation of the distal fragme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on 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al tilting of the distal humeral fragment produces loss of the carrying angle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al and sagittal components contribute to the characteristic appear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Consequenc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smetic gunstock appeara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tered elbow biomechanic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olateral rotatory instability in some patien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re tardy ulnar nerve or lateral condylar problem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rus is classically a malunion problem rather than a growth-arrest 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lgu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lgus is excessive lateral deviation of the forearm relative to the ar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c Cau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assic acquired cause is nonunion or malunion of a lateral condyle fracture of th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 childhoo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ure of union or growth disturbance on the lateral side of the distal humerus alters the dist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ral articular orientation. Progressive valgus may develop with growth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increased carrying angle stretches the ulnar nerve behind the medial epicondyle, potentially caus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rdy ulnar nerve pals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bitus valgus + childhood lateral condyle nonunion → think tardy ulnar neuropath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w Hand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wing of the fingers is characterised by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perextension at the metacarpophalangeal joi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xion at the proximal and distal interphalangeal join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rmal Muscle Bal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lumbricals and interossei flex the MCP joints while extending the interphalangeal joints throug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extensor expans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lysis of the intrinsic muscles allows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or digitorum to hyperextend the MCP joi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DS and FDP to flex the IP joints unoppos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al Cla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nerve palsy causes clawing predominantly of the ring and little fingers because the medi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umbricals and interossei are paralys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Cla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bined median and ulnar nerve palsy causes paralysis of essentially all intrinsic muscles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ducing clawing of all four finger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e Thumb Deformity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e thumb deformity occurs in severe median nerve palsy due to loss of thenar muscle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nar muscle paralysis and wast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ss of opposi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ss of palmar abdu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umb lies in the plane of the pal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humb becomes adducted and externally rotated with loss of normal opposition mechanic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nd of Benediction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hand of benediction is best considered a dynamic posture seen when attempting to make a fi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 a proximal median nerve palsy rather than a fixed resting 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alysis of FDS and the median-innervated part of FDP prevents effective flexion of the index an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ddle fingers, while the ulnar-innervated FDP to the ring and little fingers remains activ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st Drop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rist drop occurs in radial nerve palsy due to paralysis of the wrist extensor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-anatom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ss of wrist extension permits the wrist to fall into flexion under the influence of gravity an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act wrist flexor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ss of MCP extension may also occur depending on the level of radial nerve injur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on Orthopaedic Deformities and Their Patho-Anatomy – A Clinical Guid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2026-10-02T06:28:47Z</dcterms:created>
  <dcterms:modified xsi:type="dcterms:W3CDTF">2026-10-02T06:28:47Z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