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presProps" Target="presProps.xml"/>
  <Relationship Id="rId17" Type="http://schemas.openxmlformats.org/officeDocument/2006/relationships/viewProps" Target="viewProps.xml"/>
  <Relationship Id="rId18"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8711499"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Clavicle Fractures — Management]]></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lavicle Fractures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ost undisplaced or minimally displaced midshaft clavicle fractures heal successfully with conservative treat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perative Management]]></a:t>
            </a:r>
            <a:br/>
            <a:br/>
            <a:br/>
            <a:r>
              <a:rPr lang="en-US" strike="noStrike" sz="1400" spc="0" u="none" cap="none">
                <a:solidFill>
                  <a:srgbClr val="1E293B">
                    <a:alpha val="100000"/>
                  </a:srgbClr>
                </a:solidFill>
                <a:latin typeface="Calibri"/>
              </a:rPr>
              <a:t><![CDATA[Surgical fixation is increasingly recommended for displaced fractures with shortening or comminu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echnique]]></a:t>
            </a:r>
            <a:br/>
            <a:r>
              <a:rPr lang="en-US" strike="noStrike" sz="1400" spc="0" u="none" cap="none">
                <a:solidFill>
                  <a:srgbClr val="1E293B">
                    <a:alpha val="100000"/>
                  </a:srgbClr>
                </a:solidFill>
                <a:latin typeface="Calibri"/>
              </a:rPr>
              <a:t><![CDATA[Indicatio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late fixation]]></a:t>
            </a:r>
            <a:br/>
            <a:r>
              <a:rPr lang="en-US" strike="noStrike" sz="1400" spc="0" u="none" cap="none">
                <a:solidFill>
                  <a:srgbClr val="1E293B">
                    <a:alpha val="100000"/>
                  </a:srgbClr>
                </a:solidFill>
                <a:latin typeface="Calibri"/>
              </a:rPr>
              <a:t><![CDATA[Displaced midshaft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tramedullary nail]]></a:t>
            </a:r>
            <a:br/>
            <a:r>
              <a:rPr lang="en-US" strike="noStrike" sz="1400" spc="0" u="none" cap="none">
                <a:solidFill>
                  <a:srgbClr val="1E293B">
                    <a:alpha val="100000"/>
                  </a:srgbClr>
                </a:solidFill>
                <a:latin typeface="Calibri"/>
              </a:rPr>
              <a:t><![CDATA[Simple fracture patter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ook plate]]></a:t>
            </a:r>
            <a:br/>
            <a:r>
              <a:rPr lang="en-US" strike="noStrike" sz="1400" spc="0" u="none" cap="none">
                <a:solidFill>
                  <a:srgbClr val="1E293B">
                    <a:alpha val="100000"/>
                  </a:srgbClr>
                </a:solidFill>
                <a:latin typeface="Calibri"/>
              </a:rPr>
              <a:t><![CDATA[Distal clavicle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dications for Surgery]]></a:t>
            </a:r>
            <a:br/>
            <a:br/>
            <a:br/>
            <a:r>
              <a:rPr lang="en-US" strike="noStrike" sz="1400" spc="0" u="none" cap="none">
                <a:solidFill>
                  <a:srgbClr val="1E293B">
                    <a:alpha val="100000"/>
                  </a:srgbClr>
                </a:solidFill>
                <a:latin typeface="Calibri"/>
              </a:rPr>
              <a:t><![CDATA[Open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eurovascular compromis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lavicle Fractures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ignificant displace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hortening greater than 2 cm]]></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kin tent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loating shoulder injuri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lications]]></a:t>
            </a:r>
            <a:br/>
            <a:br/>
            <a:br/>
            <a:r>
              <a:rPr lang="en-US" strike="noStrike" sz="1400" spc="0" u="none" cap="none">
                <a:solidFill>
                  <a:srgbClr val="1E293B">
                    <a:alpha val="100000"/>
                  </a:srgbClr>
                </a:solidFill>
                <a:latin typeface="Calibri"/>
              </a:rPr>
              <a:t><![CDATA[Nonun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lun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eurovascular injur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ardware irrit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fe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s]]></a:t>
            </a:r>
            <a:br/>
            <a:br/>
            <a:br/>
            <a:r>
              <a:rPr lang="en-US" strike="noStrike" sz="1400" spc="0" u="none" cap="none">
                <a:solidFill>
                  <a:srgbClr val="1E293B">
                    <a:alpha val="100000"/>
                  </a:srgbClr>
                </a:solidFill>
                <a:latin typeface="Calibri"/>
              </a:rPr>
              <a:t><![CDATA[Middle third fractures are most comm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ernocleidomastoid elevates medial frag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Weight of arm displaces lateral fragment downwar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ost undisplaced fractures treated conservativel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splacement greater than 2 cm increases nonunion risk]]></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Rockwood and Green’s Fractures in Adults]]></a:t>
            </a:r>
            <a:br/>
            <a:r>
              <a:rPr lang="en-US" strike="noStrike" sz="1200" spc="0" u="none" cap="none">
                <a:solidFill>
                  <a:srgbClr val="1E293B">
                    <a:alpha val="100000"/>
                  </a:srgbClr>
                </a:solidFill>
                <a:latin typeface="Calibri"/>
              </a:rPr>
              <a:t><![CDATA[Campbell’s Operative Orthopaedics]]></a:t>
            </a:r>
            <a:br/>
            <a:r>
              <a:rPr lang="en-US" strike="noStrike" sz="1200" spc="0" u="none" cap="none">
                <a:solidFill>
                  <a:srgbClr val="1E293B">
                    <a:alpha val="100000"/>
                  </a:srgbClr>
                </a:solidFill>
                <a:latin typeface="Calibri"/>
              </a:rPr>
              <a:t><![CDATA[Orthobullets – Clavicle Fractures]]></a:t>
            </a:r>
            <a:br/>
            <a:r>
              <a:rPr lang="en-US" strike="noStrike" sz="1200" spc="0" u="none" cap="none">
                <a:solidFill>
                  <a:srgbClr val="1E293B">
                    <a:alpha val="100000"/>
                  </a:srgbClr>
                </a:solidFill>
                <a:latin typeface="Calibri"/>
              </a:rPr>
              <a:t><![CDATA[AAOS Clinical Guidelin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Clavicle Fractures — Management]]></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Most common: midshaft fractures; assess displacement, shortening, comminution, skin tenting, neurovascular status. Nonoperative for minimally displaced; operative indications include >2 cm shortening, 100% displacement, comminution, open injury, skin compromise, floating shoulder, polytrauma. Fixation options: plate (superior/anteroinferior), intramedullary device; lateral third may need coracoclavicular augmentation. Complications: nonunion, malunion with symptomatic shortening, hardware irritation, pneumothorax (rare).]]>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lavicle Fractures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a:t>
            </a:r>
            <a:br/>
            <a:br/>
            <a:br/>
            <a:r>
              <a:rPr lang="en-US" strike="noStrike" sz="1400" spc="0" u="none" cap="none">
                <a:solidFill>
                  <a:srgbClr val="1E293B">
                    <a:alpha val="100000"/>
                  </a:srgbClr>
                </a:solidFill>
                <a:latin typeface="Calibri"/>
              </a:rPr>
              <a:t><![CDATA[Clavicle fractures are among the most common fractures encountered in orthopaedic practice, accounting for approximately 2–5% of all fractures and nearly 35–45% of shoulder girdle injuries. They are particularly common in young active individuals due to sports injuries and road traffic accidents, but also occur in elderly osteoporotic patients following low-energy fall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lavicle Fractures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clavicle acts as a strut between the sternum and scapula, maintaining shoulder alignment and allowing effective transmission of forces from the upper limb to the axial skeleton. Fractures of the clavicle may disrupt this biomechanical relationship and can lead to shoulder dysfunction if not appropriately manag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lavicle Fractures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ost clavicle fractures occur in the middle third due to the bone’s inherent structural weakness at this location, where the curvature changes and ligamentous support is minimal. Advances in fixation techniques have expanded surgical indications in recent years, especially for displaced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atomy and Biomechanics]]></a:t>
            </a:r>
            <a:br/>
            <a:br/>
            <a:br/>
            <a:r>
              <a:rPr lang="en-US" strike="noStrike" sz="1400" spc="0" u="none" cap="none">
                <a:solidFill>
                  <a:srgbClr val="1E293B">
                    <a:alpha val="100000"/>
                  </a:srgbClr>
                </a:solidFill>
                <a:latin typeface="Calibri"/>
              </a:rPr>
              <a:t><![CDATA[Only bony connection between upper limb and axial skelet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cts as a strut maintaining scapular posi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lavicle Fractures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otects neurovascular structures including subclavian vessels and brachial plexu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ovides attachment for multiple muscl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uscle attachments significantly influence fracture displacement. The sternocleidomastoid muscle pulls the medial fragment superiorly, while the weight of the arm and pectoralis major pull the lateral fragment inferiorly and mediall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pidemiology]]></a:t>
            </a:r>
            <a:br/>
            <a:br/>
            <a:br/>
            <a:r>
              <a:rPr lang="en-US" strike="noStrike" sz="1400" spc="0" u="none" cap="none">
                <a:solidFill>
                  <a:srgbClr val="1E293B">
                    <a:alpha val="100000"/>
                  </a:srgbClr>
                </a:solidFill>
                <a:latin typeface="Calibri"/>
              </a:rPr>
              <a:t><![CDATA[2–5% of all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35–45% of shoulder girdle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ost common in young mal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lavicle Fractures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imodal age distribu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ge Group]]></a:t>
            </a:r>
            <a:br/>
            <a:r>
              <a:rPr lang="en-US" strike="noStrike" sz="1400" spc="0" u="none" cap="none">
                <a:solidFill>
                  <a:srgbClr val="1E293B">
                    <a:alpha val="100000"/>
                  </a:srgbClr>
                </a:solidFill>
                <a:latin typeface="Calibri"/>
              </a:rPr>
              <a:t><![CDATA[Common Caus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Young adults]]></a:t>
            </a:r>
            <a:br/>
            <a:r>
              <a:rPr lang="en-US" strike="noStrike" sz="1400" spc="0" u="none" cap="none">
                <a:solidFill>
                  <a:srgbClr val="1E293B">
                    <a:alpha val="100000"/>
                  </a:srgbClr>
                </a:solidFill>
                <a:latin typeface="Calibri"/>
              </a:rPr>
              <a:t><![CDATA[Sports injuries, road acciden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hildren]]></a:t>
            </a:r>
            <a:br/>
            <a:r>
              <a:rPr lang="en-US" strike="noStrike" sz="1400" spc="0" u="none" cap="none">
                <a:solidFill>
                  <a:srgbClr val="1E293B">
                    <a:alpha val="100000"/>
                  </a:srgbClr>
                </a:solidFill>
                <a:latin typeface="Calibri"/>
              </a:rPr>
              <a:t><![CDATA[Falls during pla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lderly]]></a:t>
            </a:r>
            <a:br/>
            <a:r>
              <a:rPr lang="en-US" strike="noStrike" sz="1400" spc="0" u="none" cap="none">
                <a:solidFill>
                  <a:srgbClr val="1E293B">
                    <a:alpha val="100000"/>
                  </a:srgbClr>
                </a:solidFill>
                <a:latin typeface="Calibri"/>
              </a:rPr>
              <a:t><![CDATA[Low energy fall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assification]]></a:t>
            </a:r>
            <a:br/>
            <a:br/>
            <a:br/>
            <a:r>
              <a:rPr lang="en-US" strike="noStrike" sz="1400" spc="0" u="none" cap="none">
                <a:solidFill>
                  <a:srgbClr val="1E293B">
                    <a:alpha val="100000"/>
                  </a:srgbClr>
                </a:solidFill>
                <a:latin typeface="Calibri"/>
              </a:rPr>
              <a:t><![CDATA[Clavicle fractures are classified based on anatomical location and fracture patter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a:t>
            </a:r>
            <a:br/>
            <a:r>
              <a:rPr lang="en-US" strike="noStrike" sz="1400" spc="0" u="none" cap="none">
                <a:solidFill>
                  <a:srgbClr val="1E293B">
                    <a:alpha val="100000"/>
                  </a:srgbClr>
                </a:solidFill>
                <a:latin typeface="Calibri"/>
              </a:rPr>
              <a:t><![CDATA[Location]]></a:t>
            </a:r>
            <a:br/>
            <a:r>
              <a:rPr lang="en-US" strike="noStrike" sz="1400" spc="0" u="none" cap="none">
                <a:solidFill>
                  <a:srgbClr val="1E293B">
                    <a:alpha val="100000"/>
                  </a:srgbClr>
                </a:solidFill>
                <a:latin typeface="Calibri"/>
              </a:rPr>
              <a:t><![CDATA[Incidenc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oup I]]></a:t>
            </a:r>
            <a:br/>
            <a:r>
              <a:rPr lang="en-US" strike="noStrike" sz="1400" spc="0" u="none" cap="none">
                <a:solidFill>
                  <a:srgbClr val="1E293B">
                    <a:alpha val="100000"/>
                  </a:srgbClr>
                </a:solidFill>
                <a:latin typeface="Calibri"/>
              </a:rPr>
              <a:t><![CDATA[Middle third fractures]]></a:t>
            </a:r>
            <a:br/>
            <a:r>
              <a:rPr lang="en-US" strike="noStrike" sz="1400" spc="0" u="none" cap="none">
                <a:solidFill>
                  <a:srgbClr val="1E293B">
                    <a:alpha val="100000"/>
                  </a:srgbClr>
                </a:solidFill>
                <a:latin typeface="Calibri"/>
              </a:rPr>
              <a:t><![CDATA[~80%]]></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oup II]]></a:t>
            </a:r>
            <a:br/>
            <a:r>
              <a:rPr lang="en-US" strike="noStrike" sz="1400" spc="0" u="none" cap="none">
                <a:solidFill>
                  <a:srgbClr val="1E293B">
                    <a:alpha val="100000"/>
                  </a:srgbClr>
                </a:solidFill>
                <a:latin typeface="Calibri"/>
              </a:rPr>
              <a:t><![CDATA[Distal third fractures]]></a:t>
            </a:r>
            <a:br/>
            <a:r>
              <a:rPr lang="en-US" strike="noStrike" sz="1400" spc="0" u="none" cap="none">
                <a:solidFill>
                  <a:srgbClr val="1E293B">
                    <a:alpha val="100000"/>
                  </a:srgbClr>
                </a:solidFill>
                <a:latin typeface="Calibri"/>
              </a:rPr>
              <a:t><![CDATA[~15%]]></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oup III]]></a:t>
            </a:r>
            <a:br/>
            <a:r>
              <a:rPr lang="en-US" strike="noStrike" sz="1400" spc="0" u="none" cap="none">
                <a:solidFill>
                  <a:srgbClr val="1E293B">
                    <a:alpha val="100000"/>
                  </a:srgbClr>
                </a:solidFill>
                <a:latin typeface="Calibri"/>
              </a:rPr>
              <a:t><![CDATA[Medial third fractures]]></a:t>
            </a:r>
            <a:br/>
            <a:r>
              <a:rPr lang="en-US" strike="noStrike" sz="1400" spc="0" u="none" cap="none">
                <a:solidFill>
                  <a:srgbClr val="1E293B">
                    <a:alpha val="100000"/>
                  </a:srgbClr>
                </a:solidFill>
                <a:latin typeface="Calibri"/>
              </a:rPr>
              <a:t><![CDATA[~5%]]></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lavicle Fractures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stal clavicle fractures are further classified using the Neer classification, which depends on the integrity of the coracoclavicular ligamen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Features]]></a:t>
            </a:r>
            <a:br/>
            <a:br/>
            <a:br/>
            <a:r>
              <a:rPr lang="en-US" strike="noStrike" sz="1400" spc="0" u="none" cap="none">
                <a:solidFill>
                  <a:srgbClr val="1E293B">
                    <a:alpha val="100000"/>
                  </a:srgbClr>
                </a:solidFill>
                <a:latin typeface="Calibri"/>
              </a:rPr>
              <a:t><![CDATA[Pain and swelling over clavicl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Visible deformity or step]]></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rooping of affected shoulder]]></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duced shoulder move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enderness along clavicl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patient often supports the affected arm with the opposite hand. Skin tenting may be present in significantly displaced fractur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lavicle Fractures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vestigations]]></a:t>
            </a:r>
            <a:br/>
            <a:br/>
            <a:br/>
            <a:r>
              <a:rPr lang="en-US" strike="noStrike" sz="1400" spc="0" u="none" cap="none">
                <a:solidFill>
                  <a:srgbClr val="1E293B">
                    <a:alpha val="100000"/>
                  </a:srgbClr>
                </a:solidFill>
                <a:latin typeface="Calibri"/>
              </a:rPr>
              <a:t><![CDATA[X-ray clavicle with AP view]]></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15° cephalic tilt view]]></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T scan in complex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adiographs help determine fracture location, displacement, comminution, and shorten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nagement Principles]]></a:t>
            </a:r>
            <a:br/>
            <a:br/>
            <a:br/>
            <a:r>
              <a:rPr lang="en-US" strike="noStrike" sz="1400" spc="0" u="none" cap="none">
                <a:solidFill>
                  <a:srgbClr val="1E293B">
                    <a:alpha val="100000"/>
                  </a:srgbClr>
                </a:solidFill>
                <a:latin typeface="Calibri"/>
              </a:rPr>
              <a:t><![CDATA[Management depends on fracture location, displacement, patient activity level, and presence of complicatio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onoperative Management]]></a:t>
            </a:r>
            <a:br/>
            <a:br/>
            <a:br/>
            <a:r>
              <a:rPr lang="en-US" strike="noStrike" sz="1400" spc="0" u="none" cap="none">
                <a:solidFill>
                  <a:srgbClr val="1E293B">
                    <a:alpha val="100000"/>
                  </a:srgbClr>
                </a:solidFill>
                <a:latin typeface="Calibri"/>
              </a:rPr>
              <a:t><![CDATA[Sling immobiliz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igure of eight bandage (less commonly use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algesic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arly pendulum exercis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78">
  <a:themeElements>
    <a:clrScheme name="Theme78">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78">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78">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13</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2026-05-25T07:47:06Z</dcterms:created>
  <dcterms:modified xsi:type="dcterms:W3CDTF">2026-05-25T07:47:06Z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