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6711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lavicle Fractures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Most common: midshaft fractures; assess displacement, shortening, comminution, skin tenting, neurovascular status. Nonoperative for minimally displaced; operative indications include >2 cm shortening, 100% displacement, comminution, open injury, skin compromise, floating shoulder, polytrauma. Fixation options: plate (superior/anteroinferior), intramedullary device; lateral third may need coracoclavicular augmentation. Complications: nonunion, malunion with symptomatic shortening, hardware irritation, pneumothorax (rare).]]>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a:t>
            </a:r>
            <a:br/>
            <a:br/>
            <a:br/>
            <a:r>
              <a:rPr lang="en-US" strike="noStrike" sz="1400" spc="0" u="none" cap="none">
                <a:solidFill>
                  <a:srgbClr val="1E293B">
                    <a:alpha val="100000"/>
                  </a:srgbClr>
                </a:solidFill>
                <a:latin typeface="Calibri"/>
              </a:rPr>
              <a:t><![CDATA[Clavicle fractures are among the most common fractures encountered in orthopaedic practice, accounting for approximately 2–5% of all fractures and nearly 35–45% of shoulder girdle injuries. They are particularly common in young active individuals due to sports injuries and road traffic accidents, but also occur in elderly osteoporotic patients following low-energy fal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lavicle acts as a strut between the sternum and scapula, maintaining shoulder alignment and allowing effective transmission of forces from the upper limb to the axial skeleton. Fractures of the clavicle may disrupt this biomechanical relationship and can lead to shoulder dysfunction if not appropriately manag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lavicle fractures occur in the middle third due to the bone’s inherent structural weakness at this location, where the curvature changes and ligamentous support is minimal. Advances in fixation techniques have expanded surgical indications in recent years, especially for displaced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y and Biomechanics]]></a:t>
            </a:r>
            <a:br/>
            <a:br/>
            <a:br/>
            <a:r>
              <a:rPr lang="en-US" strike="noStrike" sz="1400" spc="0" u="none" cap="none">
                <a:solidFill>
                  <a:srgbClr val="1E293B">
                    <a:alpha val="100000"/>
                  </a:srgbClr>
                </a:solidFill>
                <a:latin typeface="Calibri"/>
              </a:rPr>
              <a:t><![CDATA[Only bony connection between upper limb and axial skelet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cts as a strut maintaining scapular posi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tects neurovascular structures including subclavian vessels and brachial plexu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vides attachment for multiple muscl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uscle attachments significantly influence fracture displacement. The sternocleidomastoid muscle pulls the medial fragment superiorly, while the weight of the arm and pectoralis major pull the lateral fragment inferiorly and medial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a:t>
            </a:r>
            <a:br/>
            <a:br/>
            <a:br/>
            <a:r>
              <a:rPr lang="en-US" strike="noStrike" sz="1400" spc="0" u="none" cap="none">
                <a:solidFill>
                  <a:srgbClr val="1E293B">
                    <a:alpha val="100000"/>
                  </a:srgbClr>
                </a:solidFill>
                <a:latin typeface="Calibri"/>
              </a:rPr>
              <a:t><![CDATA[2–5% of all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35–45% of shoulder gird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common in young mal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modal age distrib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ge Group]]></a:t>
            </a:r>
            <a:br/>
            <a:r>
              <a:rPr lang="en-US" strike="noStrike" sz="1400" spc="0" u="none" cap="none">
                <a:solidFill>
                  <a:srgbClr val="1E293B">
                    <a:alpha val="100000"/>
                  </a:srgbClr>
                </a:solidFill>
                <a:latin typeface="Calibri"/>
              </a:rPr>
              <a:t><![CDATA[Common Ca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Young adults]]></a:t>
            </a:r>
            <a:br/>
            <a:r>
              <a:rPr lang="en-US" strike="noStrike" sz="1400" spc="0" u="none" cap="none">
                <a:solidFill>
                  <a:srgbClr val="1E293B">
                    <a:alpha val="100000"/>
                  </a:srgbClr>
                </a:solidFill>
                <a:latin typeface="Calibri"/>
              </a:rPr>
              <a:t><![CDATA[Sports injuries, road accid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ildren]]></a:t>
            </a:r>
            <a:br/>
            <a:r>
              <a:rPr lang="en-US" strike="noStrike" sz="1400" spc="0" u="none" cap="none">
                <a:solidFill>
                  <a:srgbClr val="1E293B">
                    <a:alpha val="100000"/>
                  </a:srgbClr>
                </a:solidFill>
                <a:latin typeface="Calibri"/>
              </a:rPr>
              <a:t><![CDATA[Falls during pla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lderly]]></a:t>
            </a:r>
            <a:br/>
            <a:r>
              <a:rPr lang="en-US" strike="noStrike" sz="1400" spc="0" u="none" cap="none">
                <a:solidFill>
                  <a:srgbClr val="1E293B">
                    <a:alpha val="100000"/>
                  </a:srgbClr>
                </a:solidFill>
                <a:latin typeface="Calibri"/>
              </a:rPr>
              <a:t><![CDATA[Low energy fall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a:t>
            </a:r>
            <a:br/>
            <a:br/>
            <a:br/>
            <a:r>
              <a:rPr lang="en-US" strike="noStrike" sz="1400" spc="0" u="none" cap="none">
                <a:solidFill>
                  <a:srgbClr val="1E293B">
                    <a:alpha val="100000"/>
                  </a:srgbClr>
                </a:solidFill>
                <a:latin typeface="Calibri"/>
              </a:rPr>
              <a:t><![CDATA[Clavicle fractures are classified based on anatomical location and fracture patter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a:t>
            </a:r>
            <a:br/>
            <a:r>
              <a:rPr lang="en-US" strike="noStrike" sz="1400" spc="0" u="none" cap="none">
                <a:solidFill>
                  <a:srgbClr val="1E293B">
                    <a:alpha val="100000"/>
                  </a:srgbClr>
                </a:solidFill>
                <a:latin typeface="Calibri"/>
              </a:rPr>
              <a:t><![CDATA[Location]]></a:t>
            </a:r>
            <a:br/>
            <a:r>
              <a:rPr lang="en-US" strike="noStrike" sz="1400" spc="0" u="none" cap="none">
                <a:solidFill>
                  <a:srgbClr val="1E293B">
                    <a:alpha val="100000"/>
                  </a:srgbClr>
                </a:solidFill>
                <a:latin typeface="Calibri"/>
              </a:rPr>
              <a:t><![CDATA[Incide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p I]]></a:t>
            </a:r>
            <a:br/>
            <a:r>
              <a:rPr lang="en-US" strike="noStrike" sz="1400" spc="0" u="none" cap="none">
                <a:solidFill>
                  <a:srgbClr val="1E293B">
                    <a:alpha val="100000"/>
                  </a:srgbClr>
                </a:solidFill>
                <a:latin typeface="Calibri"/>
              </a:rPr>
              <a:t><![CDATA[Middle third fractures]]></a:t>
            </a:r>
            <a:br/>
            <a:r>
              <a:rPr lang="en-US" strike="noStrike" sz="1400" spc="0" u="none" cap="none">
                <a:solidFill>
                  <a:srgbClr val="1E293B">
                    <a:alpha val="100000"/>
                  </a:srgbClr>
                </a:solidFill>
                <a:latin typeface="Calibri"/>
              </a:rPr>
              <a:t><![CDATA[~8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p II]]></a:t>
            </a:r>
            <a:br/>
            <a:r>
              <a:rPr lang="en-US" strike="noStrike" sz="1400" spc="0" u="none" cap="none">
                <a:solidFill>
                  <a:srgbClr val="1E293B">
                    <a:alpha val="100000"/>
                  </a:srgbClr>
                </a:solidFill>
                <a:latin typeface="Calibri"/>
              </a:rPr>
              <a:t><![CDATA[Distal third fractures]]></a:t>
            </a:r>
            <a:br/>
            <a:r>
              <a:rPr lang="en-US" strike="noStrike" sz="1400" spc="0" u="none" cap="none">
                <a:solidFill>
                  <a:srgbClr val="1E293B">
                    <a:alpha val="100000"/>
                  </a:srgbClr>
                </a:solidFill>
                <a:latin typeface="Calibri"/>
              </a:rPr>
              <a:t><![CDATA[~15%]]></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oup III]]></a:t>
            </a:r>
            <a:br/>
            <a:r>
              <a:rPr lang="en-US" strike="noStrike" sz="1400" spc="0" u="none" cap="none">
                <a:solidFill>
                  <a:srgbClr val="1E293B">
                    <a:alpha val="100000"/>
                  </a:srgbClr>
                </a:solidFill>
                <a:latin typeface="Calibri"/>
              </a:rPr>
              <a:t><![CDATA[Medial third fractures]]></a:t>
            </a:r>
            <a:br/>
            <a:r>
              <a:rPr lang="en-US" strike="noStrike" sz="1400" spc="0" u="none" cap="none">
                <a:solidFill>
                  <a:srgbClr val="1E293B">
                    <a:alpha val="100000"/>
                  </a:srgbClr>
                </a:solidFill>
                <a:latin typeface="Calibri"/>
              </a:rPr>
              <a:t><![CDATA[~5%]]></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al clavicle fractures are further classified using the Neer classification, which depends on the integrity of the coracoclavicular ligamen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Features]]></a:t>
            </a:r>
            <a:br/>
            <a:br/>
            <a:br/>
            <a:r>
              <a:rPr lang="en-US" strike="noStrike" sz="1400" spc="0" u="none" cap="none">
                <a:solidFill>
                  <a:srgbClr val="1E293B">
                    <a:alpha val="100000"/>
                  </a:srgbClr>
                </a:solidFill>
                <a:latin typeface="Calibri"/>
              </a:rPr>
              <a:t><![CDATA[Pain and swelling over clavi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isible deformity or step]]></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rooping of affected shoulde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duced shoulder mov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nderness along clavicl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patient often supports the affected arm with the opposite hand. Skin tenting may be present in significantly displaced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br/>
            <a:r>
              <a:rPr lang="en-US" strike="noStrike" sz="1400" spc="0" u="none" cap="none">
                <a:solidFill>
                  <a:srgbClr val="1E293B">
                    <a:alpha val="100000"/>
                  </a:srgbClr>
                </a:solidFill>
                <a:latin typeface="Calibri"/>
              </a:rPr>
              <a:t><![CDATA[X-ray clavicle with AP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15° cephalic tilt view]]></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in complex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adiographs help determine fracture location, displacement, comminution, and shorten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 Principles]]></a:t>
            </a:r>
            <a:br/>
            <a:br/>
            <a:br/>
            <a:r>
              <a:rPr lang="en-US" strike="noStrike" sz="1400" spc="0" u="none" cap="none">
                <a:solidFill>
                  <a:srgbClr val="1E293B">
                    <a:alpha val="100000"/>
                  </a:srgbClr>
                </a:solidFill>
                <a:latin typeface="Calibri"/>
              </a:rPr>
              <a:t><![CDATA[Management depends on fracture location, displacement, patient activity level, and presence of compl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onoperative Management]]></a:t>
            </a:r>
            <a:br/>
            <a:br/>
            <a:br/>
            <a:r>
              <a:rPr lang="en-US" strike="noStrike" sz="1400" spc="0" u="none" cap="none">
                <a:solidFill>
                  <a:srgbClr val="1E293B">
                    <a:alpha val="100000"/>
                  </a:srgbClr>
                </a:solidFill>
                <a:latin typeface="Calibri"/>
              </a:rPr>
              <a:t><![CDATA[Sling immobiliz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of eight bandage (less commonly use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lgesic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arly pendulum exerci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undisplaced or minimally displaced midshaft clavicle fractures heal successfully with conservative treat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Management]]></a:t>
            </a:r>
            <a:br/>
            <a:br/>
            <a:br/>
            <a:r>
              <a:rPr lang="en-US" strike="noStrike" sz="1400" spc="0" u="none" cap="none">
                <a:solidFill>
                  <a:srgbClr val="1E293B">
                    <a:alpha val="100000"/>
                  </a:srgbClr>
                </a:solidFill>
                <a:latin typeface="Calibri"/>
              </a:rPr>
              <a:t><![CDATA[Surgical fixation is increasingly recommended for displaced fractures with shortening or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echnique]]></a:t>
            </a:r>
            <a:br/>
            <a:r>
              <a:rPr lang="en-US" strike="noStrike" sz="1400" spc="0" u="none" cap="none">
                <a:solidFill>
                  <a:srgbClr val="1E293B">
                    <a:alpha val="100000"/>
                  </a:srgbClr>
                </a:solidFill>
                <a:latin typeface="Calibri"/>
              </a:rPr>
              <a:t><![CDATA[Indic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te fixation]]></a:t>
            </a:r>
            <a:br/>
            <a:r>
              <a:rPr lang="en-US" strike="noStrike" sz="1400" spc="0" u="none" cap="none">
                <a:solidFill>
                  <a:srgbClr val="1E293B">
                    <a:alpha val="100000"/>
                  </a:srgbClr>
                </a:solidFill>
                <a:latin typeface="Calibri"/>
              </a:rPr>
              <a:t><![CDATA[Displaced midshaft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medullary nail]]></a:t>
            </a:r>
            <a:br/>
            <a:r>
              <a:rPr lang="en-US" strike="noStrike" sz="1400" spc="0" u="none" cap="none">
                <a:solidFill>
                  <a:srgbClr val="1E293B">
                    <a:alpha val="100000"/>
                  </a:srgbClr>
                </a:solidFill>
                <a:latin typeface="Calibri"/>
              </a:rPr>
              <a:t><![CDATA[Simple fracture patter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ook plate]]></a:t>
            </a:r>
            <a:br/>
            <a:r>
              <a:rPr lang="en-US" strike="noStrike" sz="1400" spc="0" u="none" cap="none">
                <a:solidFill>
                  <a:srgbClr val="1E293B">
                    <a:alpha val="100000"/>
                  </a:srgbClr>
                </a:solidFill>
                <a:latin typeface="Calibri"/>
              </a:rPr>
              <a:t><![CDATA[Distal clavicle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ications for Surgery]]></a:t>
            </a:r>
            <a:br/>
            <a:br/>
            <a:br/>
            <a:r>
              <a:rPr lang="en-US" strike="noStrike" sz="1400" spc="0" u="none" cap="none">
                <a:solidFill>
                  <a:srgbClr val="1E293B">
                    <a:alpha val="100000"/>
                  </a:srgbClr>
                </a:solidFill>
                <a:latin typeface="Calibri"/>
              </a:rPr>
              <a:t><![CDATA[Open fractur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comprom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lavicle Fractures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ignificant displace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hortening greater than 2 c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kin tenting]]></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oating shoulder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ications]]></a:t>
            </a:r>
            <a:br/>
            <a:br/>
            <a:br/>
            <a:r>
              <a:rPr lang="en-US" strike="noStrike" sz="1400" spc="0" u="none" cap="none">
                <a:solidFill>
                  <a:srgbClr val="1E293B">
                    <a:alpha val="100000"/>
                  </a:srgbClr>
                </a:solidFill>
                <a:latin typeface="Calibri"/>
              </a:rPr>
              <a:t><![CDATA[Non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lun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vascular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rdware irrita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fec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br/>
            <a:r>
              <a:rPr lang="en-US" strike="noStrike" sz="1400" spc="0" u="none" cap="none">
                <a:solidFill>
                  <a:srgbClr val="1E293B">
                    <a:alpha val="100000"/>
                  </a:srgbClr>
                </a:solidFill>
                <a:latin typeface="Calibri"/>
              </a:rPr>
              <a:t><![CDATA[Middle third fractures are most comm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ternocleidomastoid elevates medial fragmen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Weight of arm displaces lateral fragment downward]]></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st undisplaced fractures treated conservative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placement greater than 2 cm increases nonunion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Rockwood and Green’s Fractures in Adults]]></a:t>
            </a:r>
            <a:br/>
            <a:r>
              <a:rPr lang="en-US" strike="noStrike" sz="1200" spc="0" u="none" cap="none">
                <a:solidFill>
                  <a:srgbClr val="1E293B">
                    <a:alpha val="100000"/>
                  </a:srgbClr>
                </a:solidFill>
                <a:latin typeface="Calibri"/>
              </a:rPr>
              <a:t><![CDATA[Campbell’s Operative Orthopaedics]]></a:t>
            </a:r>
            <a:br/>
            <a:r>
              <a:rPr lang="en-US" strike="noStrike" sz="1200" spc="0" u="none" cap="none">
                <a:solidFill>
                  <a:srgbClr val="1E293B">
                    <a:alpha val="100000"/>
                  </a:srgbClr>
                </a:solidFill>
                <a:latin typeface="Calibri"/>
              </a:rPr>
              <a:t><![CDATA[Orthobullets – Clavicle Fractures]]></a:t>
            </a:r>
            <a:br/>
            <a:r>
              <a:rPr lang="en-US" strike="noStrike" sz="1200" spc="0" u="none" cap="none">
                <a:solidFill>
                  <a:srgbClr val="1E293B">
                    <a:alpha val="100000"/>
                  </a:srgbClr>
                </a:solidFill>
                <a:latin typeface="Calibri"/>
              </a:rPr>
              <a:t><![CDATA[AAOS Clinical Guidelin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lavicle Fractures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2026-10-04T21:53:58Z</dcterms:created>
  <dcterms:modified xsi:type="dcterms:W3CDTF">2026-10-04T21:53:58Z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