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6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 most common primary malignant bone tumor in adults. Occurs age 40–70 yrs; M > F. Common sites: pelvis, femur, shoulder girdle, ribs. Variants: conventional, clear cell, mesenchymal, dedifferentiated. Chemo/RT ineffective except mesenchymal type. Treatment: wide surgical excision.]]>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sarcoma is the third most common primary malignant bone tumour after multiple myeloma and osteosarcoma, accounting for approximately 20–27% of all primary bone sarcomas. It is a malignant tumour arising from chondrogenic cells that produces cartilage matrix but not bone. Unlike osteosarcoma and Ewing sarcoma, chondrosarcoma is predominantly a tumour of adult and middle-aged patients, with a peak incidence in the 4th–6th decades. It is characterised by relative resistance to conventional chemotherapy and radiotherapy, making surgery the primary — and often sole — treatment modality. The spectrum of chondrosarcoma ranges from low-grade lesions with indolent behaviour to high-grade tumours with aggressive metastatic potenti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equenc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 / Origi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(conventional) — Grade 1, 2,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75% of all chondrosarcoma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medullary; pelvis, proximal femur, proximal humerus, ribs, distal femur; de novo or from malignant transformation of enchondr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1 (atypical cartilaginous tumour/ACT): low cellularity, abundant matrix, no necrosis, few mitoses; Grade 2: moderate cellularity, focal necrosis; Grade 3: high cellularity, marked nuclear atypia, necrosis, mitoses; IDH1/IDH2 mutations in ~55% of cas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1: 10-year OS ~90%; Grade 2: ~60–70%; Grade 3: ~30–40%; metastases rare in Grade 1, common in Grade 3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ary peripheral (from osteochondrom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15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ises in the cartilage cap of an osteochondroma (solitary or HME); pelvis, shoulder girdle, proximal fem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ically low-grade (Grade 1–2); enlarging cartilage cap >2 cm in an adult = suspicious; EXT1/EXT2 mutations; treatment — wide excision]]>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erally favourable; lower grade than central; local recurrence after incomplete excision is the main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differentiated chondro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10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medullary; occurs when a low-grade chondrosarcoma undergoes dedifferentiation to a high-grade non-cartilaginous sarcoma (osteosarcoma, fibrosarcoma, or pleomorphic sarcoma); bimorphic appearance on imaging — low-grade cartilaginous component + high-grade destructive compon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ly: chondroid calcification (low-grade area) + aggressive lysis/soft tissue mass (dedifferentiated area); on histology: abrupt transition between well-differentiated cartilage and high-grade sarcoma; IDH1/IDH2 and TP53 mutatio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poor prognosis — 5-year OS ~10–20%; most patients die of distant metastases; chemotherapy may be used for the high-grade component (as for osteosarcoma/MFH protocol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ear cell chondro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1–2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location (important — cartilage tumour in the epiphysis); proximal femur, proximal humerus; low-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lls with clear cytoplasm (glycogen-rich); may mimic chondroblastoma on histology; epiphyseal location is a clue; low malignant potential; wide excision cura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prognosis if adequately excised; local recurrence after inadequate excision may dedifferenti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senchymal chondrosarc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~1–2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AND soft tissue; young adults; jaw, ribs, spine; 40% extraosseo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phasic histology — islands of well-differentiated hyaline cartilage within sheets of small round blue cells (haemangiopericytoma-like pattern); HEY1-NCOA2 gene fusion is diagnostic; CD99 negative; IDH1/IDH2 nega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gressive; late metastases (may occur 20+ years after diagnosis); 5-year OS ~50–60%; chemotherapy used (similar to Ewing/RMS protocol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 & Imag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: slowly progressive, deep, aching pain — often present for months to years before diagnosis (low-grade chondrosarcoma is an indolent tumour); pain in an adult with a cartilage lesion is the most important red flag for malignant transformation from enchondroma; palpable mass in some cases (especially peripheral secondary chondrosarcoma from osteochondroma); pathological fracture in aggressive Grade 3 or dedifferentiated tumours; neurological symptoms if spinal or pelvic involvement; NOTE — Grade 1 central chondrosarcoma (ACT) may be painless and discovered incidentally, creating diagnostic difficulty in distinguishing it from enchondr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ic features: ring-and-arc (arcuate) calcification within a lobular lytic lesion — the cartilage matrix pattern; endosteal scalloping — crucial finding; the depth and extent of endosteal scalloping is the most important plain radiograph measurement for distinguishing enchondroma from chondrosarcoma (>2/3 cortical thickness scalloping = chondrosarcoma); cortical thickening or destruction; periosteal reaction in higher-grade tumours; soft tissue mass (Grade 2–3 and dedifferentiated)]]>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eatures: T2/STIR — high signal lobular lesion (water content of hyaline cartilage); ring-and-arc enhancement on gadolinium-enhanced T1 (peripheral and septal enhancement around cartilage lobules); features favouring malignancy over enchondroma — intralesional cysts or necrosis, cortical breakthrough, extraosseous soft tissue extension, high signal extending beyond the lesion; the pattern of enhancement does NOT reliably distinguish low-grade chondrosarcoma from enchondroma — this distinction requires combined clinical, radiological, and histological assessment at a specialist cent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Enchondroma vs Chondrosarcoma Challeng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inction between enchondroma and Grade 1 central chondrosarcoma (atypical cartilaginous tumour) is one of the most diagnostically challenging problems in orthopaedic oncology. There is a recognised diagnostic spectrum from `borderline` lesions through to unequivocal malignancy, and histological assessment alone is often insufficient — a multidisciplinary correlation of clinical, radiological, and histological features is require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essment Domai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chondr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1 Chondrosarcoma (AC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 (key clinical differentiato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ymptomatic (incidental) or pain only with pathological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ep aching pain at rest in an adult — most important symptom; pain not explained by f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z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5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5 cm (high risk); size alone not diagnostic]]>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osteal scalloping dept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2/3 cortical thickn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2/3 cortical thickness — KEY radiographic finding]]>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wth on serial imag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over yea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ressive enlargement over ti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sign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T2 lobular lesion; ring-and-arc enhancement; no cysts or necrosis; no cortical brea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lesional cysts/necrosis; cortical breach; extraosseous extension; spreading signal on T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skeleton (hand) — low risk; long bones — intermedia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/axial skeleton — pelvis, proximal femur, shoulder girdle, ribs — HIGH risk for malignanc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cicellular hyaline cartilage; chondrocytes in lacunae; minimal atypia; no binucleated cells; no necr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percellular cartilage; mild-to-moderate nuclear atypia; binucleated cells; permeation of pre-existing bone trabeculae; HOWEVER — Grade 1 histology alone cannot distinguish from enchondroma without clinical/imaging correl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O 2020 classification change: the term `Grade 1 chondrosarcoma` of long bones and the appendicular skeleton has been renamed `atypical cartilaginous tumour (ACT)`; this reflects the fact that these lesions virtually never metastasise from long bone locations and curettage (intralesional) is often adequate treatment; however, Grade 1 chondrosarcoma of the pelvis, axial skeleton, and skull base retains the malignant classification — these DO require wide excision due to local recurrence risk and occasional metastatic potential in these 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psy & Surgical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psy principles: biopsy of cartilage tumours is technically challenging — the cartilage matrix is paucicellular and sampling error is common; biopsy results must ALWAYS be correlated with clinical and imaging findings; an `enchondroma` on biopsy does not exclude chondrosarcoma if the imaging and clinical features are suspicious; the biopsy must be planned with the definitive surgical approach in mind (the biopsy tract must be within the planned resection zone); do NOT biopsy a peripheral osteochondroma cap or an obviously benign lesion — surgical excision is both diagnostic and therapeu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O Classification of Tumours of Soft Tissue and Bone. 5th ed. Lyon: IARC Press;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vans HL et al. Prognostic factors in chondrosarcoma of bone. Cancer. 197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vée JV et al. IDH1/IDH2 mutations in chondrosarcomas and enchondromas. J Pathol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als EL et al. Dedifferentiated central chondrosarcoma. Cancer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vos AG. Bone Tumors: Diagnosis, Treatment, and Prognosis. 2nd ed. WB Saunders; 199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neking WF. A system for the surgical staging of musculoskeletal sarcoma. Clin Orthop Relat Res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irnaerdt MJ et al. Usefulness of radiography in distinguishing between enchondroma and grade 1 chondrosarcoma. AJR Am J Roentgenol. 199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rphey MD et al. Enchondroma versus chondrosarcoma. Radiographics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ondro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2026-10-03T17:57:03Z</dcterms:created>
  <dcterms:modified xsi:type="dcterms:W3CDTF">2026-10-03T17:57:03Z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