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193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harcot Arthropathy — Neuroarthropath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Coalescence)]]></a:t>
            </a:r>
            <a:br/>
            <a:r>
              <a:rPr lang="en-US" strike="noStrike" sz="1400" spc="0" u="none" cap="none">
                <a:solidFill>
                  <a:srgbClr val="1E293B">
                    <a:alpha val="100000"/>
                  </a:srgbClr>
                </a:solidFill>
                <a:latin typeface="Calibri"/>
              </a:rPr>
              <a:t><![CDATA[Absorption of bony debris; early consolidation; fractures healing; periosteal new bone formation; joint architecture stabilising]]></a:t>
            </a:r>
            <a:br/>
            <a:r>
              <a:rPr lang="en-US" strike="noStrike" sz="1400" spc="0" u="none" cap="none">
                <a:solidFill>
                  <a:srgbClr val="1E293B">
                    <a:alpha val="100000"/>
                  </a:srgbClr>
                </a:solidFill>
                <a:latin typeface="Calibri"/>
              </a:rPr>
              <a:t><![CDATA[Reduction in temperature differential; less swelling; healing phase]]></a:t>
            </a:r>
            <a:br/>
            <a:r>
              <a:rPr lang="en-US" strike="noStrike" sz="1400" spc="0" u="none" cap="none">
                <a:solidFill>
                  <a:srgbClr val="1E293B">
                    <a:alpha val="100000"/>
                  </a:srgbClr>
                </a:solidFill>
                <a:latin typeface="Calibri"/>
              </a:rPr>
              <a:t><![CDATA[Continue offloading; transition to total contact cast or CROW (Charcot restraint orthotic walker) boot; begin gradual protected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Reconstruction/Consolidation)]]></a:t>
            </a:r>
            <a:br/>
            <a:r>
              <a:rPr lang="en-US" strike="noStrike" sz="1400" spc="0" u="none" cap="none">
                <a:solidFill>
                  <a:srgbClr val="1E293B">
                    <a:alpha val="100000"/>
                  </a:srgbClr>
                </a:solidFill>
                <a:latin typeface="Calibri"/>
              </a:rPr>
              <a:t><![CDATA[Mature consolidated bone; fixed deformity established; `rocker bottom` foot or equinus deformity; bony ankylosis]]></a:t>
            </a:r>
            <a:br/>
            <a:r>
              <a:rPr lang="en-US" strike="noStrike" sz="1400" spc="0" u="none" cap="none">
                <a:solidFill>
                  <a:srgbClr val="1E293B">
                    <a:alpha val="100000"/>
                  </a:srgbClr>
                </a:solidFill>
                <a:latin typeface="Calibri"/>
              </a:rPr>
              <a:t><![CDATA[Quiescent; stable foot; residual deformity; skin at risk from pressure points; ulceration risk from deformity]]></a:t>
            </a:r>
            <a:br/>
            <a:r>
              <a:rPr lang="en-US" strike="noStrike" sz="1400" spc="0" u="none" cap="none">
                <a:solidFill>
                  <a:srgbClr val="1E293B">
                    <a:alpha val="100000"/>
                  </a:srgbClr>
                </a:solidFill>
                <a:latin typeface="Calibri"/>
              </a:rPr>
              <a:t><![CDATA[Custom moulded footwear (Charcot restraint orthotic walker); pressure offloading; wound care if ulceration; surgical reconstruction for plantigrade foot if footwear cannot achieve adequate pressure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nders-Frykberg anatomical patterns: Pattern I — forefoot (metatarsophalangeal + interphalangeal joints; least severe); Pattern II — tarsometatarsal joints (Lisfranc joint complex — the most common Charcot pattern in diabetes; produces the classic `rocker bottom` deformity as the midfoot collapses into plantarflexion); Pattern III — naviculocuneiform + calcaneocuboid joints (midtarsal); Pattern IV — ankle + subtalar joint (most severe; produces severe hindfoot instability); Pattern V — calcaneus (calcaneal fracture in Charcot —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Distinguishing Charcot from Infection]]></a:t>
            </a:r>
            <a:br/>
            <a:br/>
            <a:r>
              <a:rPr lang="en-US" strike="noStrike" sz="1400" spc="0" u="none" cap="none">
                <a:solidFill>
                  <a:srgbClr val="1E293B">
                    <a:alpha val="100000"/>
                  </a:srgbClr>
                </a:solidFill>
                <a:latin typeface="Calibri"/>
              </a:rPr>
              <a:t><![CDATA[The clinical challenge: acute Charcot arthropathy and diabetic foot osteomyelitis have almost identical clinical presentations — hot, red, swollen foot in a diabetic patient; both may have elevated inflammatory markers; distinguishing the two is critical because the management is opposite — Charcot requires offloading and protected weight-bearing whereas osteomyelitis requires debridement, antibiotics, and may require amputation; misdiagnosis leads to inappropriate treatment and catastrophic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lues: Charcot foot — swelling and erythema resolves by 50% with elevation (vascular/inflammatory); intact skin (no ulcer or wound overlying the hot area); neuropathy present; osteomyelitis — swelling does NOT reduce with elevation; usually has a wound or ulcer overlying the infected bone; wound probe test (bone can be probed through the wound = high specificity for osteomyelitis); sinus tract to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 plain X-ray (Charcot — fragmentation + subluxation; osteomyelitis — periosteal reaction + bone destruction at a specific site); MRI (the best investigation for distinguishing the two — Charcot: T2 high signal in subchondral bone at joint sites, diffuse marrow oedema; osteomyelitis: T2 high signal with cortical destruction, soft tissue abscess, sinus tract enhancement; however, osteomyelitis superimposed on Charcot is a real entity and MRI differentiation is not always possible); bone biopsy (definitive — confirms infection); leukocyte-labelled bone scan (WBC scan) has the highest specificity for osteomyelitis in the diabetic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erature differential: a contact thermometer measuring the temperature difference between the involved and contralateral foot is the most practical tool for monitoring Charcot activity; >2°C difference = active Charcot; used to guide progress from acute TCC to CROW walker to custom footwear; the temperature differential normalises as the disease progresses to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indications: surgery is reserved for Stage III (stable, consolidated) Charcot with deformity that cannot be accommodated in footwear, recurrent ulceration over a bony prominence that does not heal with offloading, and ankle/subtalar Charcot with instability that cannot be controlled orthetically; surgery in the acute stage (Stage 0/I) is associated with extremely high complication rates (non-union, infection, amputation) due to the active bone destruction — surgery should generally be deferred until the foot is quiescent (Stage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foot Charcot (Pattern II — Lisfranc collapse): the rocker bottom deformity is addressed by midfoot arthrodesis (Lisfranc/midfoot fusion) using intramedullary beaming (long-shaft screws placed from the hindfoot through the midfoot into the metatarsal shafts — `superbeam` technique); or traditional plate + screw arthrodesis; the goal is to create a stable, plantigrade foot that can be accommodated in custom footwear; exostectomy (excision of the bony prominence causing ulceration) is a simpler procedure for isolated pressure ulcers without glob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harcot JM. Sur quelques arthropathies qui paraissent dépendre d`une lésion du cerveau ou de la moelle épinière. Arch Physiol Norm Pathol. 1868;1:161–178.]]></a:t>
            </a:r>
            <a:br/>
            <a:r>
              <a:rPr lang="en-US" strike="noStrike" sz="1200" spc="0" u="none" cap="none">
                <a:solidFill>
                  <a:srgbClr val="1E293B">
                    <a:alpha val="100000"/>
                  </a:srgbClr>
                </a:solidFill>
                <a:latin typeface="Calibri"/>
              </a:rPr>
              <a:t><![CDATA[Eichenholtz SN. Charcot Joints. Springfield IL: Charles C Thomas; 1966.]]></a:t>
            </a:r>
            <a:br/>
            <a:r>
              <a:rPr lang="en-US" strike="noStrike" sz="1200" spc="0" u="none" cap="none">
                <a:solidFill>
                  <a:srgbClr val="1E293B">
                    <a:alpha val="100000"/>
                  </a:srgbClr>
                </a:solidFill>
                <a:latin typeface="Calibri"/>
              </a:rPr>
              <a:t><![CDATA[Sanders LJ, Frykberg RG. Diabetic neuropathic osteoarthropathy: the Charcot foot. In: Frykberg RG (ed). The High Risk Foot in Diabetes Mellitus. New York: Churchill Livingstone; 1991.]]></a:t>
            </a:r>
            <a:br/>
            <a:r>
              <a:rPr lang="en-US" strike="noStrike" sz="1200" spc="0" u="none" cap="none">
                <a:solidFill>
                  <a:srgbClr val="1E293B">
                    <a:alpha val="100000"/>
                  </a:srgbClr>
                </a:solidFill>
                <a:latin typeface="Calibri"/>
              </a:rPr>
              <a:t><![CDATA[Rogers LC et al. The Charcot foot in diabetes. Diabetes Care. 2011;34(9):2123–2129.]]></a:t>
            </a:r>
            <a:br/>
            <a:r>
              <a:rPr lang="en-US" strike="noStrike" sz="1200" spc="0" u="none" cap="none">
                <a:solidFill>
                  <a:srgbClr val="1E293B">
                    <a:alpha val="100000"/>
                  </a:srgbClr>
                </a:solidFill>
                <a:latin typeface="Calibri"/>
              </a:rPr>
              <a:t><![CDATA[Jeffcoate WJ et al. Charcot neuroarthropathy. Diabet Med. 2015;32(12):1517–1521.]]></a:t>
            </a:r>
            <a:br/>
            <a:r>
              <a:rPr lang="en-US" strike="noStrike" sz="1200" spc="0" u="none" cap="none">
                <a:solidFill>
                  <a:srgbClr val="1E293B">
                    <a:alpha val="100000"/>
                  </a:srgbClr>
                </a:solidFill>
                <a:latin typeface="Calibri"/>
              </a:rPr>
              <a:t><![CDATA[Pinzur MS et al. Charcot foot: a current review. Foot Ankle Int. 2005.]]></a:t>
            </a:r>
            <a:br/>
            <a:r>
              <a:rPr lang="en-US" strike="noStrike" sz="1200" spc="0" u="none" cap="none">
                <a:solidFill>
                  <a:srgbClr val="1E293B">
                    <a:alpha val="100000"/>
                  </a:srgbClr>
                </a:solidFill>
                <a:latin typeface="Calibri"/>
              </a:rPr>
              <a:t><![CDATA[Armstrong DG, Lavery LA. Monitoring healing of acute Charcot`s arthropathy with infrared dermal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uropathic osteoarthropathy due to sensory/autonomic neuropathy—diabetes most common cause. Eichenholtz stages: I (fragmentation), II (coalescence), III (remodeling). Sanders–Frykberg anatomic patterns for foot involvement. Clinical hallmark: warm, swollen, relatively painless foot; plantar midfoot ulcer risk if rocker‑bottom deformity develops. Imaging: X‑ray shows fragmentation/subluxation; MRI for early marrow edema and to exclude osteomyelitis; consider WBC scan if infection uncertain. Treatment: total contact casting/off‑loading early, custom bracing; surgery (arthrodesis, exostectomy) for unstable deformity or recurrent ulc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harcot Arthropathy — Neuroarthropath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Charcot arthropathy (neuroarthropathy) is a progressive, destructive arthropathy of a joint or the foot and ankle that occurs in the setting of peripheral neuropathy. The loss of protective sensation leads to unrecognised repetitive micro-trauma and eventually catastrophic joint destruction, deformity, and instability. In the modern era, diabetes mellitus is the overwhelming cause, though any condition causing peripheral neuropathy can produce Charcot changes. The primary clinical challenge is early recognition — the acute Charcot foot is hot, swollen, and painful, and is easily mistaken for infection, gout, or cellulitis. Delayed diagnosis leads to severe deformity, instability, chronic ulceration, and ultimatel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diabetes mellitus (the most common — accounting for >90% of cases in the developed world); other causes — tabes dorsalis (syphilis — historically the classic cause; the `Charcot joint` was originally described by Jean-Martin Charcot in tabetic patients in 1868); syringomyelia (shoulder and elbow — `upper limb Charcot`); leprosy; alcoholic neuropathy; hereditary sensorimotor neuropathy (Charcot-Marie-Tooth); spinal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heories of pathogenesis — neurotraumatic vs neurovascular: (1) Neurotraumatic theory (Volkmann and Virchow) — loss of protective sensation → unrecognised repetitive microtrauma to the joint → progressive bone and joint destruction; the neuropathy removes the pain protective reflex, allowing continued weight-bearing on damaged structures; (2) Neurovascular theory (Charcot) — autonomic neuropathy → sympathetic denervation → loss of vasomotor tone → arteriovenous shunting → hyperaemia and increased blood flow to bone → osteoclast activation → bone resorption and destruction; most authorities now accept that both mechanisms contribute — the neurovascular mechanism produces the initial bone resorption and the neurotraumatic mechanism causes subsequent structural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NKL pathway: in diabetic Charcot, trauma triggers an inflammatory cascade; inflammatory cytokines (TNF-α, IL-1β, IL-6) upregulate RANKL (receptor activator of NF-κB ligand); RANKL activates osteoclasts via RANK on osteoclast precursors; unchecked osteoclast activity drives the bone destruction of acute Charcot; this is the target for bisphosphonate therapy (bisphosphonates inhibit osteoclas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Eichenholtz Stages & Sanders-Frykberg Patterns]]></a:t>
            </a:r>
            <a:br/>
            <a:br/>
            <a:br/>
            <a:br/>
            <a:br/>
            <a:r>
              <a:rPr lang="en-US" strike="noStrike" sz="1400" spc="0" u="none" cap="none">
                <a:solidFill>
                  <a:srgbClr val="1E293B">
                    <a:alpha val="100000"/>
                  </a:srgbClr>
                </a:solidFill>
                <a:latin typeface="Calibri"/>
              </a:rPr>
              <a:t><![CDATA[Eichenholtz 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0 (Prodromal)]]></a:t>
            </a:r>
            <a:br/>
            <a:r>
              <a:rPr lang="en-US" strike="noStrike" sz="1400" spc="0" u="none" cap="none">
                <a:solidFill>
                  <a:srgbClr val="1E293B">
                    <a:alpha val="100000"/>
                  </a:srgbClr>
                </a:solidFill>
                <a:latin typeface="Calibri"/>
              </a:rPr>
              <a:t><![CDATA[Normal X-ray; MRI shows bone marrow oedema (STIR high signal)]]></a:t>
            </a:r>
            <a:br/>
            <a:r>
              <a:rPr lang="en-US" strike="noStrike" sz="1400" spc="0" u="none" cap="none">
                <a:solidFill>
                  <a:srgbClr val="1E293B">
                    <a:alpha val="100000"/>
                  </a:srgbClr>
                </a:solidFill>
                <a:latin typeface="Calibri"/>
              </a:rPr>
              <a:t><![CDATA[Hot, swollen foot; erythema; 2°C temperature differential vs contralateral foot; no or minimal pain (neuropathy blunts pain); this is the window for offloading to prevent progression]]></a:t>
            </a:r>
            <a:br/>
            <a:r>
              <a:rPr lang="en-US" strike="noStrike" sz="1400" spc="0" u="none" cap="none">
                <a:solidFill>
                  <a:srgbClr val="1E293B">
                    <a:alpha val="100000"/>
                  </a:srgbClr>
                </a:solidFill>
                <a:latin typeface="Calibri"/>
              </a:rPr>
              <a:t><![CDATA[URGENT total contact cast (TCC) or removable cast walker; NON-WEIGHT-BEARING; protect the foot before fractures and collapse occ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harcot Arthropathy — Neuroarthropath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Development/Fragmentation)]]></a:t>
            </a:r>
            <a:br/>
            <a:r>
              <a:rPr lang="en-US" strike="noStrike" sz="1400" spc="0" u="none" cap="none">
                <a:solidFill>
                  <a:srgbClr val="1E293B">
                    <a:alpha val="100000"/>
                  </a:srgbClr>
                </a:solidFill>
                <a:latin typeface="Calibri"/>
              </a:rPr>
              <a:t><![CDATA[Bone fragmentation; periarticular fractures; joint subluxation; debris; osteopenia; loss of joint architecture]]></a:t>
            </a:r>
            <a:br/>
            <a:r>
              <a:rPr lang="en-US" strike="noStrike" sz="1400" spc="0" u="none" cap="none">
                <a:solidFill>
                  <a:srgbClr val="1E293B">
                    <a:alpha val="100000"/>
                  </a:srgbClr>
                </a:solidFill>
                <a:latin typeface="Calibri"/>
              </a:rPr>
              <a:t><![CDATA[Continued swelling and erythema; may be painful or painless; the foot is actively destroying itself; the destruction phase]]></a:t>
            </a:r>
            <a:br/>
            <a:r>
              <a:rPr lang="en-US" strike="noStrike" sz="1400" spc="0" u="none" cap="none">
                <a:solidFill>
                  <a:srgbClr val="1E293B">
                    <a:alpha val="100000"/>
                  </a:srgbClr>
                </a:solidFill>
                <a:latin typeface="Calibri"/>
              </a:rPr>
              <a:t><![CDATA[Total contact cast; strict non-weight-bearing or protected weight-bearing; continue until Stage II (typically 3–6 months); bisphosphonates (reduce osteoclast activity — evidence limited but used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2026-04-05T15:31:32Z</dcterms:created>
  <dcterms:modified xsi:type="dcterms:W3CDTF">2026-04-05T15:31:32Z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