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73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mentless vs Cemented Fix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uidance (UK NJR data)]]></a:t>
            </a:r>
            <a:br/>
            <a:r>
              <a:rPr lang="en-US" strike="noStrike" sz="1400" spc="0" u="none" cap="none">
                <a:solidFill>
                  <a:srgbClr val="1E293B">
                    <a:alpha val="100000"/>
                  </a:srgbClr>
                </a:solidFill>
                <a:latin typeface="Calibri"/>
              </a:rPr>
              <a:t><![CDATA[Cemented or hybrid (cemented stem + cementless cup) preferred in patients >70 years, osteoporotic bone, or poor bone quality; cemented fixation achieves immediate stability independent of bone ingrowth]]></a:t>
            </a:r>
            <a:br/>
            <a:r>
              <a:rPr lang="en-US" strike="noStrike" sz="1400" spc="0" u="none" cap="none">
                <a:solidFill>
                  <a:srgbClr val="1E293B">
                    <a:alpha val="100000"/>
                  </a:srgbClr>
                </a:solidFill>
                <a:latin typeface="Calibri"/>
              </a:rPr>
              <a:t><![CDATA[Cementless preferred in patients <65–70 years with good bone stock; biological fixation provides long-term durability matching the patient`s longer expected implant li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KA]]></a:t>
            </a:r>
            <a:br/>
            <a:br/>
            <a:r>
              <a:rPr lang="en-US" strike="noStrike" sz="1400" spc="0" u="none" cap="none">
                <a:solidFill>
                  <a:srgbClr val="1E293B">
                    <a:alpha val="100000"/>
                  </a:srgbClr>
                </a:solidFill>
                <a:latin typeface="Calibri"/>
              </a:rPr>
              <a:t><![CDATA[Cemented TKA — the historical gold standard: cemented TKA has the most long-term survival data of any arthroplasty procedure; registry data (NJR, Swedish Knee Arthroplasty Register) consistently show >95% 10-year survival and >90% 15-year survival for cemented TKA; cemented TKA works well across all age groups and bone quality levels; it remains the most widely performed fixation method globally; the tibial component is the weakest link — tibial component aseptic loosening is the most common mechanical failure mode in cemented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TKA — growing evidence: cementless TKA has historically had higher early failure rates (aseptic loosening) than cemented TKA, particularly for the tibial component; however, modern cementless tibial components with improved porous surfaces (trabecular metal, 3D-printed porous titanium) have demonstrated improving medium-term survival; the ATTUNE Cementless (DePuy) and Vanguard (Zimmer Biomet) cementless TKA systems have 5–7 year survival data approaching cemented equivalents; the NJR is now showing equivalent 5–7 year revision rates for modern cementless vs cemented TKA in patients <6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NOE RCT (Bonutti et al.) and subsequent trials: early RCTs comparing cemented vs cementless TKA showed superior outcomes for cemented fixation; more recent RCTs comparing modern cementless designs to cemented TKA (including the CANOE trial — the largest contemporary RCT) showed equivalent functional outcomes (OKS, WOMAC) and revision rates at 2–5 years; the evidence is converging towards equivalence for modern cementless designs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TKA: a cemented tibial component + cementless femoral component (`hybrid` or `reverse hybrid`); the tibial baseplate is cemented (historically the weaker component for cementless fixation) while the femoral component is cementless (femoral bone quality is generally better and cementless femoral fixation is reliable); hybrid TKA may represent a pragmatic approach combining the proven tibial stability of cement with the potential biological longevity of a cementless femoral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quality assessment for cementless TKA: adequate cancellous bone density at the tibial cut surface is essential for cementless tibial baseplate ingrowth; poor bone quality (osteoporosis, Paget`s, prior steroid use) is a relative contraindication for cementless tibial fixation; the `paper test` (a folded paper inserted between the trial tibial baseplate and the cut tibial surface — if the paper does not grip securely, cemented fixation is used) is a practical intraoperative bone quality assessment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Technique — Generations]]></a:t>
            </a:r>
            <a:br/>
            <a:br/>
            <a:r>
              <a:rPr lang="en-US" strike="noStrike" sz="1400" spc="0" u="none" cap="none">
                <a:solidFill>
                  <a:srgbClr val="1E293B">
                    <a:alpha val="100000"/>
                  </a:srgbClr>
                </a:solidFill>
                <a:latin typeface="Calibri"/>
              </a:rPr>
              <a:t><![CDATA[First generation cementing technique (1960s–70s): cement hand-mixed and finger-packed into the femoral canal; high rates of cement voids, inadequate pressurisation, and early aseptic loosening; the Charnley THA using first-generation technique had revision rates of approximately 10% at 10 years from aseptic loosening; no longer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generation: introduction of intramedullary canal plug (restricts cement to the metaphyseal-diaphyseal zone), pulse lavage (removes fat and blood from the cancellous bone interstices, improving cement penetration), and cement gun (retrograde filling of the canal); significant improvement in cement mantl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generation (current standard): all second generation steps PLUS cement pressurisation (a proximal seal allows the cement to be pressurised into the cancellous interstices under pressure — `cement gun under pressure`); vacuum mixing of cement (eliminates air bubbles and cement voids, improving cement mantle homogeneity and fatigue strength by up to 30%); centraliser on the stem tip (ensures a uniform cement mantle around the stem, preventing direct stem-bone contact); modern third-generation technique has reduced 10-year aseptic loosening rates to approximately 1–3% for well-designed cemented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nley J. Arthroplasty of the hip — a new operation. Lancet. 1961;1(7187):1129–1132.]]></a:t>
            </a:r>
            <a:br/>
            <a:r>
              <a:rPr lang="en-US" strike="noStrike" sz="1200" spc="0" u="none" cap="none">
                <a:solidFill>
                  <a:srgbClr val="1E293B">
                    <a:alpha val="100000"/>
                  </a:srgbClr>
                </a:solidFill>
                <a:latin typeface="Calibri"/>
              </a:rPr>
              <a:t><![CDATA[NJR (National Joint Registry for England, Wales, Northern Ireland and the Isle of Man). 19th Annual Report. 2022.]]></a:t>
            </a:r>
            <a:br/>
            <a:r>
              <a:rPr lang="en-US" strike="noStrike" sz="1200" spc="0" u="none" cap="none">
                <a:solidFill>
                  <a:srgbClr val="1E293B">
                    <a:alpha val="100000"/>
                  </a:srgbClr>
                </a:solidFill>
                <a:latin typeface="Calibri"/>
              </a:rPr>
              <a:t><![CDATA[Swedish Knee Arthroplasty Register. Annual Report 2022.]]></a:t>
            </a:r>
            <a:br/>
            <a:r>
              <a:rPr lang="en-US" strike="noStrike" sz="1200" spc="0" u="none" cap="none">
                <a:solidFill>
                  <a:srgbClr val="1E293B">
                    <a:alpha val="100000"/>
                  </a:srgbClr>
                </a:solidFill>
                <a:latin typeface="Calibri"/>
              </a:rPr>
              <a:t><![CDATA[Palan J et al. Which cemented total hip arthroplasty stem is the gold standard for long-term survival? J Arthroplasty. 2022.]]></a:t>
            </a:r>
            <a:br/>
            <a:r>
              <a:rPr lang="en-US" strike="noStrike" sz="1200" spc="0" u="none" cap="none">
                <a:solidFill>
                  <a:srgbClr val="1E293B">
                    <a:alpha val="100000"/>
                  </a:srgbClr>
                </a:solidFill>
                <a:latin typeface="Calibri"/>
              </a:rPr>
              <a:t><![CDATA[Fransen M et al. CANOE trial — cementless vs cemented total knee arthroplasty. Lancet. 2021.]]></a:t>
            </a:r>
            <a:br/>
            <a:r>
              <a:rPr lang="en-US" strike="noStrike" sz="1200" spc="0" u="none" cap="none">
                <a:solidFill>
                  <a:srgbClr val="1E293B">
                    <a:alpha val="100000"/>
                  </a:srgbClr>
                </a:solidFill>
                <a:latin typeface="Calibri"/>
              </a:rPr>
              <a:t><![CDATA[Bobyn JD et al. The optimum pore size for the fixation of porous-surfaced metal implants by the ingrowth of bone. Clin Orthop Relat Res. 1980;(150):263–27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emented vs Cementless Arthroplasty; 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A: cementless acetabular components standard; femoral fixation cemented (elderly) vs cementless (younger). TKA: tibial components commonly cemented; cementless options increasing with porous coatings in the young. Cemented: immediate fixation, proven longevity; risks include cement implantation syndrome. Cementless: biologic ingrowth; risk of early micromotion if poor bone stock. Choice individualized by bone quality, age/activity, and surgeon expe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mentless vs Cemented Fix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Fixation]]></a:t>
            </a:r>
            <a:br/>
            <a:br/>
            <a:r>
              <a:rPr lang="en-US" strike="noStrike" sz="1400" spc="0" u="none" cap="none">
                <a:solidFill>
                  <a:srgbClr val="1E293B">
                    <a:alpha val="100000"/>
                  </a:srgbClr>
                </a:solidFill>
                <a:latin typeface="Calibri"/>
              </a:rPr>
              <a:t><![CDATA[The mode of fixation of total hip and total knee arthroplasty components — cemented, cementless (biological), or hybrid — is one of the most debated topics in arthroplasty surgery. Cemented fixation uses polymethylmethacrylate (PMMA) bone cement to interlock the implant with the host bone, providing immediate fixation. Cementless fixation relies on bone ingrowth or ongrowth into a porous or roughened implant surface, achieving durable biological fixation over weeks to months. Hybrid fixation (cemented tibial and cementless acetabular cup, or vice versa) is used in specific situations. The optimal choice depends on patient age, bone quality, implant design, and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cement (PMMA): polymethylmethacrylate is an acrylic polymer that polymerises exothermically after mixing; it does not bond chemically to bone — it achieves fixation by mechanical interdigitation into the cancellous bone interstices; the interface between cement and bone (the cement mantle) is the site of most stress and the origin of aseptic loosening over time; modern cementing technique (second and third generation) significantly reduces early aseptic loosening rates: pulse lavage, drying the canal, retrograde cement filling, cement pressurisation, and avoidance of cement voi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fixation surfaces: the implant surface must provide a scaffold for bone ingrowth; porous surfaces (sintered beads — titanium or cobalt-chrome; fibre mesh — titanium; trabecular metal — tantalum with ~80% porosity mimicking cancellous bone; 3D-printed titanium lattice — TiOblast, Tritanium); hydroxyapatite (HA) coating — applied to porous or grit-blasted surfaces; HA is osteoconductive and promotes early bone-implant bonding (HA gradually resorbs as bone grows in); press-fit stability (initial mechanical stability from impaction fit) is essential for cementless fixation — the implant must be stable immediately after insertion to allow bone ingrowth without micromotion (<150 µm micromotion threshold for ingrowth; >150 µm → fibrous tissue ingrowth →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ingrowth biology: osteoblasts from the host bone migrate into the porous surface; bone bridges the gap over 6–12 weeks; the final biological fixation is potentially more durable than cemented fixation in young active patients; however, immediate fixation is less strong than cemented — partial weight-bearing may be required in the early post-operative period for cementless TKA (though most modern cementless TKA series allow immediate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vs Cementless THA]]></a:t>
            </a:r>
            <a:br/>
            <a:br/>
            <a:br/>
            <a:br/>
            <a:b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Cemented THA]]></a:t>
            </a:r>
            <a:br/>
            <a:r>
              <a:rPr lang="en-US" strike="noStrike" sz="1400" spc="0" u="none" cap="none">
                <a:solidFill>
                  <a:srgbClr val="1E293B">
                    <a:alpha val="100000"/>
                  </a:srgbClr>
                </a:solidFill>
                <a:latin typeface="Calibri"/>
              </a:rPr>
              <a:t><![CDATA[Cementless TH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cup]]></a:t>
            </a:r>
            <a:br/>
            <a:r>
              <a:rPr lang="en-US" strike="noStrike" sz="1400" spc="0" u="none" cap="none">
                <a:solidFill>
                  <a:srgbClr val="1E293B">
                    <a:alpha val="100000"/>
                  </a:srgbClr>
                </a:solidFill>
                <a:latin typeface="Calibri"/>
              </a:rPr>
              <a:t><![CDATA[Cemented polyethylene cup (all-poly); reliable in elderly; lower dislocation profile with some designs]]></a:t>
            </a:r>
            <a:br/>
            <a:r>
              <a:rPr lang="en-US" strike="noStrike" sz="1400" spc="0" u="none" cap="none">
                <a:solidFill>
                  <a:srgbClr val="1E293B">
                    <a:alpha val="100000"/>
                  </a:srgbClr>
                </a:solidFill>
                <a:latin typeface="Calibri"/>
              </a:rPr>
              <a:t><![CDATA[Cementless hemispherical press-fit cup (titanium shell + modular liner) is now the DOMINANT global approach; excellent long-term data; the acetabular cup is almost universally cementless in modern THA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tem]]></a:t>
            </a:r>
            <a:br/>
            <a:r>
              <a:rPr lang="en-US" strike="noStrike" sz="1400" spc="0" u="none" cap="none">
                <a:solidFill>
                  <a:srgbClr val="1E293B">
                    <a:alpha val="100000"/>
                  </a:srgbClr>
                </a:solidFill>
                <a:latin typeface="Calibri"/>
              </a:rPr>
              <a:t><![CDATA[Polished double-taper cemented stems (Exeter, Charnley) — excellent long-term data; particularly for elderly patients with osteoporotic bone; the Exeter stem has >95% survival at 20 years in NJR data; works by subsidence within the cement mantle (taper-slip principle)]]></a:t>
            </a:r>
            <a:br/>
            <a:r>
              <a:rPr lang="en-US" strike="noStrike" sz="1400" spc="0" u="none" cap="none">
                <a:solidFill>
                  <a:srgbClr val="1E293B">
                    <a:alpha val="100000"/>
                  </a:srgbClr>
                </a:solidFill>
                <a:latin typeface="Calibri"/>
              </a:rPr>
              <a:t><![CDATA[Cementless stems preferred in younger patients (<65–70 years) and good bone stock; rely on press-fit in the metaphysis and/or diaphysis; excellent outcomes in younger patients; concern about thigh pain (stress shielding + diaphyseal fixation) in some de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mentless vs Cemented Fix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a:t>
            </a:r>
            <a:br/>
            <a:r>
              <a:rPr lang="en-US" strike="noStrike" sz="1400" spc="0" u="none" cap="none">
                <a:solidFill>
                  <a:srgbClr val="1E293B">
                    <a:alpha val="100000"/>
                  </a:srgbClr>
                </a:solidFill>
                <a:latin typeface="Calibri"/>
              </a:rPr>
              <a:t><![CDATA[A potentially fatal complication of cemented hip arthroplasty — fat, air, cement monomer, and bone marrow debris enter the venous system during femoral canal pressurisation; causes cardiovascular collapse (hypotension, hypoxia, arrhythmia, cardiac arrest); higher risk in elderly, osteoporotic patients (Paget`s, metastatic bone disease), and those with cardiorespiratory compromise; the anaesthetist must be warned before cementing; FiO2 raised to 1.0; BCIS graded 0–3 by severity]]></a:t>
            </a:r>
            <a:br/>
            <a:r>
              <a:rPr lang="en-US" strike="noStrike" sz="1400" spc="0" u="none" cap="none">
                <a:solidFill>
                  <a:srgbClr val="1E293B">
                    <a:alpha val="100000"/>
                  </a:srgbClr>
                </a:solidFill>
                <a:latin typeface="Calibri"/>
              </a:rPr>
              <a:t><![CDATA[No BCIS risk — a key advantage of cementless fixation in frail elderly patients and those with cardiorespirator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2026-04-05T14:57:29Z</dcterms:created>
  <dcterms:modified xsi:type="dcterms:W3CDTF">2026-04-05T14:57:29Z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