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1976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rachial Plexus — Roots, Trunks, Cords, Branch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Standring S. Grays Anatomy: The Anatomical Basis of Clinical Practice. 42nd Edition.]]></a:t>
            </a:r>
            <a:br/>
            <a:r>
              <a:rPr lang="en-US" strike="noStrike" sz="1200" spc="0" u="none" cap="none">
                <a:solidFill>
                  <a:srgbClr val="1E293B">
                    <a:alpha val="100000"/>
                  </a:srgbClr>
                </a:solidFill>
                <a:latin typeface="Calibri"/>
              </a:rPr>
              <a:t><![CDATA[2. Moore KL, Dalley AF. Clinically Oriented Anatomy. 8th Edition.]]></a:t>
            </a:r>
            <a:br/>
            <a:r>
              <a:rPr lang="en-US" strike="noStrike" sz="1200" spc="0" u="none" cap="none">
                <a:solidFill>
                  <a:srgbClr val="1E293B">
                    <a:alpha val="100000"/>
                  </a:srgbClr>
                </a:solidFill>
                <a:latin typeface="Calibri"/>
              </a:rPr>
              <a:t><![CDATA[3. Campbell WC. Campbells Operative Orthopaedics. 14th Edition.]]></a:t>
            </a:r>
            <a:br/>
            <a:r>
              <a:rPr lang="en-US" strike="noStrike" sz="1200" spc="0" u="none" cap="none">
                <a:solidFill>
                  <a:srgbClr val="1E293B">
                    <a:alpha val="100000"/>
                  </a:srgbClr>
                </a:solidFill>
                <a:latin typeface="Calibri"/>
              </a:rPr>
              <a:t><![CDATA[4. Hoppenfeld S. Physical Examination of the Spine and Extremit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rachial Plexus — Roots, Trunks, Cords, Branch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Brachial plexus consists of Roots (C5–T1), Trunks (upper, middle, lower), Divisions (each trunk splits into anterior/posterior), Cords (lateral, posterior, medial), and terminal Branches (musculocutaneous, axillary, radial, median, ulnar). Anatomical course: roots emerge between scalene muscles; trunks in posterior triangle; divisions under clavicle; cords encircle axillary artery and give off named nerves (e.g. lateral cord → musculocutaneous). Key relationships: the long thoracic nerve (C5-7) arises from roots (winged scapula if injured); axillary nerve from posterior cord (risk in shoulder dislocation); radial nerve from posterior cord (m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achial Plexus — Roots, Trunks, Cords, Branch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The brachial plexus is the neural network supplying the entire upper limb. It is formed by the ventral rami of spinal nerves C5–T1 and extends from the cervical spine to the axilla. The plexus provides both motor and sensory innervation to the shoulder, arm, forearm and h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achial Plexus — Roots, Trunks, Cords, Branch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derstanding the brachial plexus is extremely important for orthopaedic surgeons because injuries to the plexus frequently occur in trauma, shoulder dislocations, clavicle fractures and obstetric injuries. Accurate anatomical knowledge helps localize nerve injuries based on clinical exami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Tip: The brachial plexus is classically remembered using the mnemonic Randy Travis Drinks Cold Beer representing Roots → Trunks → Divisions → Cords → Branch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achial Plexus — Roots, Trunks, Cords, Branch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mation]]></a:t>
            </a:r>
            <a:br/>
            <a:br/>
            <a:br/>
            <a:r>
              <a:rPr lang="en-US" strike="noStrike" sz="1400" spc="0" u="none" cap="none">
                <a:solidFill>
                  <a:srgbClr val="1E293B">
                    <a:alpha val="100000"/>
                  </a:srgbClr>
                </a:solidFill>
                <a:latin typeface="Calibri"/>
              </a:rPr>
              <a:t><![CDATA[The brachial plexus is formed by the anterior rami of five spinal nerv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roots emerge from the intervertebral foramina and pass between the anterior and middle scalene muscles in the ne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ical Vari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fixed plexus: contribution from C4]]></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fixed plexus: contribution from T2]]></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variations are clinically important because injury patterns may differ depending on the dominant roo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achial Plexus — Roots, Trunks, Cords, Branch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ots]]></a:t>
            </a:r>
            <a:br/>
            <a:br/>
            <a:br/>
            <a:r>
              <a:rPr lang="en-US" strike="noStrike" sz="1400" spc="0" u="none" cap="none">
                <a:solidFill>
                  <a:srgbClr val="1E293B">
                    <a:alpha val="100000"/>
                  </a:srgbClr>
                </a:solidFill>
                <a:latin typeface="Calibri"/>
              </a:rPr>
              <a:t><![CDATA[The roots represent the first component of the brachial plex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anches from Roo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rve]]></a:t>
            </a:r>
            <a:br/>
            <a:r>
              <a:rPr lang="en-US" strike="noStrike" sz="1400" spc="0" u="none" cap="none">
                <a:solidFill>
                  <a:srgbClr val="1E293B">
                    <a:alpha val="100000"/>
                  </a:srgbClr>
                </a:solidFill>
                <a:latin typeface="Calibri"/>
              </a:rPr>
              <a:t><![CDATA[Root Value]]></a:t>
            </a:r>
            <a:br/>
            <a:r>
              <a:rPr lang="en-US" strike="noStrike" sz="1400" spc="0" u="none" cap="none">
                <a:solidFill>
                  <a:srgbClr val="1E293B">
                    <a:alpha val="100000"/>
                  </a:srgbClr>
                </a:solidFill>
                <a:latin typeface="Calibri"/>
              </a:rPr>
              <a:t><![CDATA[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rsal scapular nerve]]></a:t>
            </a:r>
            <a:br/>
            <a:r>
              <a:rPr lang="en-US" strike="noStrike" sz="1400" spc="0" u="none" cap="none">
                <a:solidFill>
                  <a:srgbClr val="1E293B">
                    <a:alpha val="100000"/>
                  </a:srgbClr>
                </a:solidFill>
                <a:latin typeface="Calibri"/>
              </a:rPr>
              <a:t><![CDATA[C5]]></a:t>
            </a:r>
            <a:br/>
            <a:r>
              <a:rPr lang="en-US" strike="noStrike" sz="1400" spc="0" u="none" cap="none">
                <a:solidFill>
                  <a:srgbClr val="1E293B">
                    <a:alpha val="100000"/>
                  </a:srgbClr>
                </a:solidFill>
                <a:latin typeface="Calibri"/>
              </a:rPr>
              <a:t><![CDATA[Rhomboid musc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thoracic nerve]]></a:t>
            </a:r>
            <a:br/>
            <a:r>
              <a:rPr lang="en-US" strike="noStrike" sz="1400" spc="0" u="none" cap="none">
                <a:solidFill>
                  <a:srgbClr val="1E293B">
                    <a:alpha val="100000"/>
                  </a:srgbClr>
                </a:solidFill>
                <a:latin typeface="Calibri"/>
              </a:rPr>
              <a:t><![CDATA[C5–C7]]></a:t>
            </a:r>
            <a:br/>
            <a:r>
              <a:rPr lang="en-US" strike="noStrike" sz="1400" spc="0" u="none" cap="none">
                <a:solidFill>
                  <a:srgbClr val="1E293B">
                    <a:alpha val="100000"/>
                  </a:srgbClr>
                </a:solidFill>
                <a:latin typeface="Calibri"/>
              </a:rPr>
              <a:t><![CDATA[Serratus anteri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earl: Injury to the long thoracic nerve causes winging of the scapul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unks]]></a:t>
            </a:r>
            <a:br/>
            <a:br/>
            <a:br/>
            <a:r>
              <a:rPr lang="en-US" strike="noStrike" sz="1400" spc="0" u="none" cap="none">
                <a:solidFill>
                  <a:srgbClr val="1E293B">
                    <a:alpha val="100000"/>
                  </a:srgbClr>
                </a:solidFill>
                <a:latin typeface="Calibri"/>
              </a:rPr>
              <a:t><![CDATA[The roots combine to form three trun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unk]]></a:t>
            </a:r>
            <a:br/>
            <a:r>
              <a:rPr lang="en-US" strike="noStrike" sz="1400" spc="0" u="none" cap="none">
                <a:solidFill>
                  <a:srgbClr val="1E293B">
                    <a:alpha val="100000"/>
                  </a:srgbClr>
                </a:solidFill>
                <a:latin typeface="Calibri"/>
              </a:rPr>
              <a:t><![CDATA[Roo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pper trunk]]></a:t>
            </a:r>
            <a:br/>
            <a:r>
              <a:rPr lang="en-US" strike="noStrike" sz="1400" spc="0" u="none" cap="none">
                <a:solidFill>
                  <a:srgbClr val="1E293B">
                    <a:alpha val="100000"/>
                  </a:srgbClr>
                </a:solidFill>
                <a:latin typeface="Calibri"/>
              </a:rPr>
              <a:t><![CDATA[C5–C6]]></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ddle trunk]]></a:t>
            </a:r>
            <a:br/>
            <a:r>
              <a:rPr lang="en-US" strike="noStrike" sz="1400" spc="0" u="none" cap="none">
                <a:solidFill>
                  <a:srgbClr val="1E293B">
                    <a:alpha val="100000"/>
                  </a:srgbClr>
                </a:solidFill>
                <a:latin typeface="Calibri"/>
              </a:rPr>
              <a:t><![CDATA[C7]]></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r trunk]]></a:t>
            </a:r>
            <a:br/>
            <a:r>
              <a:rPr lang="en-US" strike="noStrike" sz="1400" spc="0" u="none" cap="none">
                <a:solidFill>
                  <a:srgbClr val="1E293B">
                    <a:alpha val="100000"/>
                  </a:srgbClr>
                </a:solidFill>
                <a:latin typeface="Calibri"/>
              </a:rPr>
              <a:t><![CDATA[C8–T1]]></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achial Plexus — Roots, Trunks, Cords, Branch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unks lie in the posterior triangle of the neck and are susceptible to traction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visions]]></a:t>
            </a:r>
            <a:br/>
            <a:br/>
            <a:br/>
            <a:r>
              <a:rPr lang="en-US" strike="noStrike" sz="1400" spc="0" u="none" cap="none">
                <a:solidFill>
                  <a:srgbClr val="1E293B">
                    <a:alpha val="100000"/>
                  </a:srgbClr>
                </a:solidFill>
                <a:latin typeface="Calibri"/>
              </a:rPr>
              <a:t><![CDATA[Each trunk divides into anterior and posterior divi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divisions supply flexor compart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divisions supply extensor compart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though divisions do not give off branches, they reorganize to form the cords of the plex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ds]]></a:t>
            </a:r>
            <a:br/>
            <a:br/>
            <a:br/>
            <a:r>
              <a:rPr lang="en-US" strike="noStrike" sz="1400" spc="0" u="none" cap="none">
                <a:solidFill>
                  <a:srgbClr val="1E293B">
                    <a:alpha val="100000"/>
                  </a:srgbClr>
                </a:solidFill>
                <a:latin typeface="Calibri"/>
              </a:rPr>
              <a:t><![CDATA[The cords are named according to their relationship with the axillary art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d]]></a:t>
            </a:r>
            <a:br/>
            <a:r>
              <a:rPr lang="en-US" strike="noStrike" sz="1400" spc="0" u="none" cap="none">
                <a:solidFill>
                  <a:srgbClr val="1E293B">
                    <a:alpha val="100000"/>
                  </a:srgbClr>
                </a:solidFill>
                <a:latin typeface="Calibri"/>
              </a:rPr>
              <a:t><![CDATA[Orig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achial Plexus — Roots, Trunks, Cords, Branch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cord]]></a:t>
            </a:r>
            <a:br/>
            <a:r>
              <a:rPr lang="en-US" strike="noStrike" sz="1400" spc="0" u="none" cap="none">
                <a:solidFill>
                  <a:srgbClr val="1E293B">
                    <a:alpha val="100000"/>
                  </a:srgbClr>
                </a:solidFill>
                <a:latin typeface="Calibri"/>
              </a:rPr>
              <a:t><![CDATA[Anterior divisions of upper and middle trun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cord]]></a:t>
            </a:r>
            <a:br/>
            <a:r>
              <a:rPr lang="en-US" strike="noStrike" sz="1400" spc="0" u="none" cap="none">
                <a:solidFill>
                  <a:srgbClr val="1E293B">
                    <a:alpha val="100000"/>
                  </a:srgbClr>
                </a:solidFill>
                <a:latin typeface="Calibri"/>
              </a:rPr>
              <a:t><![CDATA[Anterior division of lower trun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cord]]></a:t>
            </a:r>
            <a:br/>
            <a:r>
              <a:rPr lang="en-US" strike="noStrike" sz="1400" spc="0" u="none" cap="none">
                <a:solidFill>
                  <a:srgbClr val="1E293B">
                    <a:alpha val="100000"/>
                  </a:srgbClr>
                </a:solidFill>
                <a:latin typeface="Calibri"/>
              </a:rPr>
              <a:t><![CDATA[Posterior divisions of all trun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rminal Branches]]></a:t>
            </a:r>
            <a:br/>
            <a:br/>
            <a:br/>
            <a:br/>
            <a:br/>
            <a:r>
              <a:rPr lang="en-US" strike="noStrike" sz="1400" spc="0" u="none" cap="none">
                <a:solidFill>
                  <a:srgbClr val="1E293B">
                    <a:alpha val="100000"/>
                  </a:srgbClr>
                </a:solidFill>
                <a:latin typeface="Calibri"/>
              </a:rPr>
              <a:t><![CDATA[Nerve]]></a:t>
            </a:r>
            <a:br/>
            <a:r>
              <a:rPr lang="en-US" strike="noStrike" sz="1400" spc="0" u="none" cap="none">
                <a:solidFill>
                  <a:srgbClr val="1E293B">
                    <a:alpha val="100000"/>
                  </a:srgbClr>
                </a:solidFill>
                <a:latin typeface="Calibri"/>
              </a:rPr>
              <a:t><![CDATA[Root Value]]></a:t>
            </a:r>
            <a:br/>
            <a:r>
              <a:rPr lang="en-US" strike="noStrike" sz="1400" spc="0" u="none" cap="none">
                <a:solidFill>
                  <a:srgbClr val="1E293B">
                    <a:alpha val="100000"/>
                  </a:srgbClr>
                </a:solidFill>
                <a:latin typeface="Calibri"/>
              </a:rPr>
              <a:t><![CDATA[Key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ulocutaneous]]></a:t>
            </a:r>
            <a:br/>
            <a:r>
              <a:rPr lang="en-US" strike="noStrike" sz="1400" spc="0" u="none" cap="none">
                <a:solidFill>
                  <a:srgbClr val="1E293B">
                    <a:alpha val="100000"/>
                  </a:srgbClr>
                </a:solidFill>
                <a:latin typeface="Calibri"/>
              </a:rPr>
              <a:t><![CDATA[C5–C7]]></a:t>
            </a:r>
            <a:br/>
            <a:r>
              <a:rPr lang="en-US" strike="noStrike" sz="1400" spc="0" u="none" cap="none">
                <a:solidFill>
                  <a:srgbClr val="1E293B">
                    <a:alpha val="100000"/>
                  </a:srgbClr>
                </a:solidFill>
                <a:latin typeface="Calibri"/>
              </a:rPr>
              <a:t><![CDATA[Elbow flex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xillary]]></a:t>
            </a:r>
            <a:br/>
            <a:r>
              <a:rPr lang="en-US" strike="noStrike" sz="1400" spc="0" u="none" cap="none">
                <a:solidFill>
                  <a:srgbClr val="1E293B">
                    <a:alpha val="100000"/>
                  </a:srgbClr>
                </a:solidFill>
                <a:latin typeface="Calibri"/>
              </a:rPr>
              <a:t><![CDATA[C5–C6]]></a:t>
            </a:r>
            <a:br/>
            <a:r>
              <a:rPr lang="en-US" strike="noStrike" sz="1400" spc="0" u="none" cap="none">
                <a:solidFill>
                  <a:srgbClr val="1E293B">
                    <a:alpha val="100000"/>
                  </a:srgbClr>
                </a:solidFill>
                <a:latin typeface="Calibri"/>
              </a:rPr>
              <a:t><![CDATA[Shoulder ab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a:t>
            </a:r>
            <a:br/>
            <a:r>
              <a:rPr lang="en-US" strike="noStrike" sz="1400" spc="0" u="none" cap="none">
                <a:solidFill>
                  <a:srgbClr val="1E293B">
                    <a:alpha val="100000"/>
                  </a:srgbClr>
                </a:solidFill>
                <a:latin typeface="Calibri"/>
              </a:rPr>
              <a:t><![CDATA[C5–T1]]></a:t>
            </a:r>
            <a:br/>
            <a:r>
              <a:rPr lang="en-US" strike="noStrike" sz="1400" spc="0" u="none" cap="none">
                <a:solidFill>
                  <a:srgbClr val="1E293B">
                    <a:alpha val="100000"/>
                  </a:srgbClr>
                </a:solidFill>
                <a:latin typeface="Calibri"/>
              </a:rPr>
              <a:t><![CDATA[Wrist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n]]></a:t>
            </a:r>
            <a:br/>
            <a:r>
              <a:rPr lang="en-US" strike="noStrike" sz="1400" spc="0" u="none" cap="none">
                <a:solidFill>
                  <a:srgbClr val="1E293B">
                    <a:alpha val="100000"/>
                  </a:srgbClr>
                </a:solidFill>
                <a:latin typeface="Calibri"/>
              </a:rPr>
              <a:t><![CDATA[C6–T1]]></a:t>
            </a:r>
            <a:br/>
            <a:r>
              <a:rPr lang="en-US" strike="noStrike" sz="1400" spc="0" u="none" cap="none">
                <a:solidFill>
                  <a:srgbClr val="1E293B">
                    <a:alpha val="100000"/>
                  </a:srgbClr>
                </a:solidFill>
                <a:latin typeface="Calibri"/>
              </a:rPr>
              <a:t><![CDATA[Forearm flex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a:t>
            </a:r>
            <a:br/>
            <a:r>
              <a:rPr lang="en-US" strike="noStrike" sz="1400" spc="0" u="none" cap="none">
                <a:solidFill>
                  <a:srgbClr val="1E293B">
                    <a:alpha val="100000"/>
                  </a:srgbClr>
                </a:solidFill>
                <a:latin typeface="Calibri"/>
              </a:rPr>
              <a:t><![CDATA[C8–T1]]></a:t>
            </a:r>
            <a:br/>
            <a:r>
              <a:rPr lang="en-US" strike="noStrike" sz="1400" spc="0" u="none" cap="none">
                <a:solidFill>
                  <a:srgbClr val="1E293B">
                    <a:alpha val="100000"/>
                  </a:srgbClr>
                </a:solidFill>
                <a:latin typeface="Calibri"/>
              </a:rPr>
              <a:t><![CDATA[Intrinsic hand musc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Correlations]]></a:t>
            </a:r>
            <a:br/>
            <a:br/>
            <a:r>
              <a:rPr lang="en-US" strike="noStrike" sz="1400" spc="0" u="none" cap="none">
                <a:solidFill>
                  <a:srgbClr val="1E293B">
                    <a:alpha val="100000"/>
                  </a:srgbClr>
                </a:solidFill>
                <a:latin typeface="Calibri"/>
              </a:rPr>
              <a:t><![CDATA[Erb Pal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pper trunk injury (C5–C6)]]></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achial Plexus — Roots, Trunks, Cords, Branch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in obstetric traction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duces waiters tip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lumpke Pal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r trunk injury (C8–T1)]]></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insic hand muscle paral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y cause Horner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Roots lie between anterior and middle scalene musc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pper trunk injury causes Erb pal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r trunk injury causes Klumpke pal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thoracic nerve injury causes scapular wing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ds are named relative to axillary art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2026-07-30T09:24:55Z</dcterms:created>
  <dcterms:modified xsi:type="dcterms:W3CDTF">2026-07-30T09:24:55Z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