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7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th Bone Forea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ne of the radius through the capitellum rule: on any radiographic view of the elbow, a line drawn through the long axis of the radial shaft should bisect the capitellum; this is the most reliable method to identify radial head dislocation; every elbow X-ray after forearm trauma must be checked for this relations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BBFF — ORIF with Compression Plating]]></a:t>
            </a:r>
            <a:br/>
            <a:br/>
            <a:r>
              <a:rPr lang="en-US" strike="noStrike" sz="1400" spc="0" u="none" cap="none">
                <a:solidFill>
                  <a:srgbClr val="1E293B">
                    <a:alpha val="100000"/>
                  </a:srgbClr>
                </a:solidFill>
                <a:latin typeface="Calibri"/>
              </a:rPr>
              <a:t><![CDATA[ORIF is the standard of care for adult BBFF: closed management in adults results in unacceptable malunion rates and loss of forearm rotation; both bones are plated; standard technique — 3.5 mm dynamic compression plates (DCP) or locking compression plates (LCP); minimum 6 cortices (3 screws) above and below each fracture; the ulna is approached through the subcutaneous border (a direct approach along the palpable ulnar border — the internervous plane between flexor carpi ulnaris and extensor carpi ulnaris); the radius is approached through the volar (Henry) approach (between FCR and the radial artery — or between brachioradialis and FCR in the proximal forearm; the radial nerve branches — PIN —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enry approach to the radius: the most widely used approach; the patient is supine with the arm on a hand table; the skin incision runs from the bicipital tuberosity (proximally) to the radial styloid (distally) along the volar radial border; the interval is between the FCR (median nerve) and the brachioradialis (radial nerve — the radial artery runs with brachioradialis and must be identified and protected); in the proximal forearm, the PIN must be decompressed by supinating the forearm (moves the PIN away from the incision field); the flexor pollicis longus and pronator quadratus are elevated off the volar radius to expose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pson (dorsal) approach to the radius: an alternative to Henry`s; used for fractures in the proximal or middle thirds of the radius; the interval is between the extensor carpi radialis brevis (radial nerve) and extensor digitorum communis (posterior interosseous nerve); the PIN must be identified and protected (it crosses the surgical field in the proximal forearm — supination moves it distally and laterally away from th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radial bow: the radial bow must be restored during plate application; contoured plates matching the natural bow of the radius are available; intraoperative fluoroscopic assessment in the true lateral projection confirms bow restoration; a `bow index` (ratio of maximum bow height to length of the radius) of >0.15 predicts satisfactory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der of fixation: the less comminuted bone is fixed first to provide a reference for length and alignment; then the second bone is fixed; alternatively, both bones are provisionally fixed then definitively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BBFF]]></a:t>
            </a:r>
            <a:br/>
            <a:br/>
            <a:r>
              <a:rPr lang="en-US" strike="noStrike" sz="1400" spc="0" u="none" cap="none">
                <a:solidFill>
                  <a:srgbClr val="1E293B">
                    <a:alpha val="100000"/>
                  </a:srgbClr>
                </a:solidFill>
                <a:latin typeface="Calibri"/>
              </a:rPr>
              <a:t><![CDATA[Remodelling potential in children: in children, significant angulation and translational malunion can remodel with growth; however, rotational malunion does NOT remodel; therefore, rotational malalignment must be corrected; acceptable angulation for conservative management depends on age — children under 9 years can accept up to 15–20° of angulation in the proximal and middle thirds; older children (>10 years) have less remodelling potential and stricter reduction criteria apply; malunion of both bone forearm fractures in children causes loss of forearm rotation that may be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manipulation under anaesthesia + above-elbow cast: the standard initial management for paediatric BBFF; the forearm position in the cast affects rotational alignment — fractures of the proximal third are immobilised in supination (to align the proximal radius fragment which is supinated by the biceps and supinator); fractures of the middle and distal third are immobilised in neutr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le intramedullary nailing (elastic stable intramedullary nailing — ESIN/Nancy nails): the preferred surgical technique in children for BBFF requiring fixation; flexible titanium nails are inserted percutaneously — the radius nail enters through the distal radius metaphysis (retrograde) and the ulna nail through the olecranon or the distal ulna; the nails maintain reduction and allow early mobilisation; indications — failed closed reduction, open fractures, irreducible fractures, pathological fractures; removed at 3–6 months after fracture union; ESIN does not achieve rigid fixation — some movement at the fracture site promotes callus formation (secondary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et al. Compression-plate fixation in acute diaphyseal fractures of the radius and ulna. J Bone Joint Surg Am. 1975;57(3):287–297.]]></a:t>
            </a:r>
            <a:b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Campbell WC. Fracture of the radius and ulna. Surg Gynecol Obstet. 1941;72:702–714. (Galeazzi `fracture of necessity`)]]></a:t>
            </a:r>
            <a:br/>
            <a:r>
              <a:rPr lang="en-US" strike="noStrike" sz="1200" spc="0" u="none" cap="none">
                <a:solidFill>
                  <a:srgbClr val="1E293B">
                    <a:alpha val="100000"/>
                  </a:srgbClr>
                </a:solidFill>
                <a:latin typeface="Calibri"/>
              </a:rPr>
              <a:t><![CDATA[Henry AK. Extensile Exposure. 2nd Edition. Edinburgh: Churchill Livingstone; 1966.]]></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th Bone Forearm Fractures; Monteggia; Galeazzi; Forearm Anatomy.]]></a:t>
            </a:r>
            <a:br/>
            <a:r>
              <a:rPr lang="en-US" strike="noStrike" sz="1200" spc="0" u="none" cap="none">
                <a:solidFill>
                  <a:srgbClr val="1E293B">
                    <a:alpha val="100000"/>
                  </a:srgbClr>
                </a:solidFill>
                <a:latin typeface="Calibri"/>
              </a:rPr>
              <a:t><![CDATA[Schemitsch EH, Richards RR. The effect of malunion on functional outcome after plate fixation of fract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imultaneous fracture of radius and ulna compromises pronation-supination. Adults: ORIF with plating is gold standard; children: closed reduction & casting. Principle: restore length, alignment, rotation of both bones. Complications: malunion, nonunion, radioulnar syn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th Bone Forea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th bone forearm fractures (BBFF) — simultaneous fractures of the radius and ulna — occur in two distinct clinical settings: in children (where they are the most common paediatric fracture pattern requiring surgical treatment in the upper limb) and in adults (where ORIF with plating is the standard of care). The forearm functions as a joint — the two bones articulate at the proximal radioulnar joint (PRUJ) and distal radioulnar joint (DRUJ), with the interosseous membrane providing the critical fibrous link between them. Restoration of anatomical alignment is essential for forearm rotation — any malunion that changes the interosseous space or the radial bow will restrict pronation and supination. This is the guiding principle of forearm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bow: the radius is not straight — it has a characteristic lateral bow (maximum radial bow of approximately 15 mm at the junction of the proximal and middle thirds); this bow is essential for normal forearm rotation (it allows the radius to rotate around the ulna during pronation and supination); loss of the radial bow (straight radius from malunion) significantly restricts forearm rotation; restoration of the radial bow during ORIF is one of the most critical technical points of forearm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terosseous membrane (IOM): runs obliquely from the radius (distally) to the ulna (proximally) — the central band transmits longitudinal force from the radius to the ulna; the IOM maintains the interosseous space and is critical for forearm stability; disruption of the IOM occurs in Essex-Lopresti injuries (radial head fracture + IOM rupture + DRUJ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adults: account for approximately 1.5% of all fractures; bimodal — young adults (road traffic accidents, sports, falls from height) and elderly (osteoporotic low-energy falls); in adults, closed reduction and casting are inadequate for both-bone forearm fractures (high malunion rate and functional loss of rotation); ORIF with compression plating is the stand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Monteggia & Galeazzi]]></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Key Poin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fracture-dislocation]]></a:t>
            </a:r>
            <a:br/>
            <a:r>
              <a:rPr lang="en-US" strike="noStrike" sz="1400" spc="0" u="none" cap="none">
                <a:solidFill>
                  <a:srgbClr val="1E293B">
                    <a:alpha val="100000"/>
                  </a:srgbClr>
                </a:solidFill>
                <a:latin typeface="Calibri"/>
              </a:rPr>
              <a:t><![CDATA[Fracture of the ulna (any level) + dislocation of the radial head at the PRUJ]]></a:t>
            </a:r>
            <a:br/>
            <a:r>
              <a:rPr lang="en-US" strike="noStrike" sz="1400" spc="0" u="none" cap="none">
                <a:solidFill>
                  <a:srgbClr val="1E293B">
                    <a:alpha val="100000"/>
                  </a:srgbClr>
                </a:solidFill>
                <a:latin typeface="Calibri"/>
              </a:rPr>
              <a:t><![CDATA[The radial head dislocation is frequently missed (the ulna fracture is obvious but the radial head dislocation is overlooked); a line through the radial shaft should pass through the capitellum on ALL views — if not, radial head is dislocated; the annular ligament is disrupted; PIN (posterior interosseous nerve) may be injured in anterior dislocation (Bado Type I)]]></a:t>
            </a:r>
            <a:br/>
            <a:r>
              <a:rPr lang="en-US" strike="noStrike" sz="1400" spc="0" u="none" cap="none">
                <a:solidFill>
                  <a:srgbClr val="1E293B">
                    <a:alpha val="100000"/>
                  </a:srgbClr>
                </a:solidFill>
                <a:latin typeface="Calibri"/>
              </a:rPr>
              <a:t><![CDATA[ORIF of ulna → radial head reduces; if radial head does not reduce after ulna fixation → open reduction of PRUJ ± annular ligament repair; PIN injury — most recover with nerve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fracture-dislocation]]></a:t>
            </a:r>
            <a:br/>
            <a:r>
              <a:rPr lang="en-US" strike="noStrike" sz="1400" spc="0" u="none" cap="none">
                <a:solidFill>
                  <a:srgbClr val="1E293B">
                    <a:alpha val="100000"/>
                  </a:srgbClr>
                </a:solidFill>
                <a:latin typeface="Calibri"/>
              </a:rPr>
              <a:t><![CDATA[Fracture of the radius (distal 1/3 most common) + disruption of the DRUJ]]></a:t>
            </a:r>
            <a:br/>
            <a:r>
              <a:rPr lang="en-US" strike="noStrike" sz="1400" spc="0" u="none" cap="none">
                <a:solidFill>
                  <a:srgbClr val="1E293B">
                    <a:alpha val="100000"/>
                  </a:srgbClr>
                </a:solidFill>
                <a:latin typeface="Calibri"/>
              </a:rPr>
              <a:t><![CDATA[Called `the fracture of necessity` by Campbell — always requires surgery; DRUJ disruption may be subtle on X-ray (widened DRUJ space, ulnar head prominence); assess DRUJ stability after radius fixation under fluoroscopy; if DRUJ still unstable — transfixion of DRUJ with K-wire for 6 weeks]]></a:t>
            </a:r>
            <a:br/>
            <a:r>
              <a:rPr lang="en-US" strike="noStrike" sz="1400" spc="0" u="none" cap="none">
                <a:solidFill>
                  <a:srgbClr val="1E293B">
                    <a:alpha val="100000"/>
                  </a:srgbClr>
                </a:solidFill>
                <a:latin typeface="Calibri"/>
              </a:rPr>
              <a:t><![CDATA[ORIF of radius → assess DRUJ stability under fluoroscopy; DRUJ unstable → K-wire transfixion (forearm in supination for 6 weeks); assess TFC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of Monteggia fractures: Type I (anterior dislocation of radial head — most common, ~70%; ulna fracture with apex anterior angulation); Type II (posterior/posterolateral radial head dislocation — ~15%; associated with elbow fractures in adults); Type III (lateral radial head dislocation — ~10%; more common in children); Type IV (anterior radial head dislocation + fracture of both radius and ulna in the proximal third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2026-04-05T14:48:12Z</dcterms:created>
  <dcterms:modified xsi:type="dcterms:W3CDTF">2026-04-05T14:48:12Z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