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presProps" Target="presProps.xml"/>
  <Relationship Id="rId17" Type="http://schemas.openxmlformats.org/officeDocument/2006/relationships/viewProps" Target="viewProps.xml"/>
  <Relationship Id="rId18"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08611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iomaterials in Orthopaedic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omaterial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ess Shielding]]></a:t>
            </a:r>
            <a:br/>
            <a:br/>
            <a:br/>
            <a:r>
              <a:rPr lang="en-US" strike="noStrike" sz="1400" spc="0" u="none" cap="none">
                <a:solidFill>
                  <a:srgbClr val="1E293B">
                    <a:alpha val="100000"/>
                  </a:srgbClr>
                </a:solidFill>
                <a:latin typeface="Calibri"/>
              </a:rPr>
              <a:t><![CDATA[Stress shielding occurs when a rigid implant carries most of the mechanical load, resulting in reduced stress on the surrounding bone. According to Wolff law, reduced mechanical stress leads to bone resor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ccurs with rigid impla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eads to bone lo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y cause implant loose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Exam Points]]></a:t>
            </a:r>
            <a:br/>
            <a:br/>
            <a:br/>
            <a:r>
              <a:rPr lang="en-US" strike="noStrike" sz="1400" spc="0" u="none" cap="none">
                <a:solidFill>
                  <a:srgbClr val="1E293B">
                    <a:alpha val="100000"/>
                  </a:srgbClr>
                </a:solidFill>
                <a:latin typeface="Calibri"/>
              </a:rPr>
              <a:t><![CDATA[Most common biomaterials are meta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tanium has excellent biocompati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droxyapatite promotes osteointeg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MMA is used as bone 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omaterial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ess shielding leads to bone resor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1. Campbell WC. Campbells Operative Orthopaedics. 14th Edition.]]></a:t>
            </a:r>
            <a:br/>
            <a:r>
              <a:rPr lang="en-US" strike="noStrike" sz="1200" spc="0" u="none" cap="none">
                <a:solidFill>
                  <a:srgbClr val="1E293B">
                    <a:alpha val="100000"/>
                  </a:srgbClr>
                </a:solidFill>
                <a:latin typeface="Calibri"/>
              </a:rPr>
              <a:t><![CDATA[2. Park JB. Biomaterials: Principles and Applications.]]></a:t>
            </a:r>
            <a:br/>
            <a:r>
              <a:rPr lang="en-US" strike="noStrike" sz="1200" spc="0" u="none" cap="none">
                <a:solidFill>
                  <a:srgbClr val="1E293B">
                    <a:alpha val="100000"/>
                  </a:srgbClr>
                </a:solidFill>
                <a:latin typeface="Calibri"/>
              </a:rPr>
              <a:t><![CDATA[3. Hench LL. Biomaterials Science: An Introduction to Materials in Medicine.]]></a:t>
            </a:r>
            <a:br/>
            <a:r>
              <a:rPr lang="en-US" strike="noStrike" sz="1200" spc="0" u="none" cap="none">
                <a:solidFill>
                  <a:srgbClr val="1E293B">
                    <a:alpha val="100000"/>
                  </a:srgbClr>
                </a:solidFill>
                <a:latin typeface="Calibri"/>
              </a:rPr>
              <a:t><![CDATA[4. Rockwood CA. Rockwood and Greens Fractures in Adults. 9th Ed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iomaterials in Orthopaedic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etals: stainless steel (316L), cobalt‑chrome, titanium alloys; differences in modulus, corrosion resistance, MRI artifacts. Polymers: UHMWPE (arthroplasty bearings), PMMA (bone cement), PEEK (spacers). Ceramics: alumina/zirconia (bearings), hydroxyapatite/tricalcium phosphate (coatings, bone graft substitutes). Surface engineering: porous coatings, grit‑blast, plasma spray HA for osseointegration. Failure modes: wear (PE oxidation), corrosion (fretting, crevice, galvanic), fatigue fracture, osteoly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omaterial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Biomaterials are materials used to replace, augment, or support biological structures of the musculoskeletal system. In orthopaedics, biomaterials are used in implants, prostheses, fixation devices, bone substitutes and joint replace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omaterial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 ideal orthopaedic biomaterial must possess appropriate mechanical strength, corrosion resistance, biocompatibility and long-term durability. Because orthopaedic implants often bear significant mechanical loads, the material properties must match the mechanical demands of the skeleton while also remaining biologically compatible with surrounding tissu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 The most commonly used orthopaedic biomaterials are metals, ceramics, polymers and composi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omaterial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of Biomaterials]]></a:t>
            </a:r>
            <a:br/>
            <a:br/>
            <a:br/>
            <a:r>
              <a:rPr lang="en-US" strike="noStrike" sz="1400" spc="0" u="none" cap="none">
                <a:solidFill>
                  <a:srgbClr val="1E293B">
                    <a:alpha val="100000"/>
                  </a:srgbClr>
                </a:solidFill>
                <a:latin typeface="Calibri"/>
              </a:rPr>
              <a:t><![CDATA[Orthopaedic biomaterials are commonly classified based on their chemical composition and mechanical propert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tegory]]></a:t>
            </a:r>
            <a:br/>
            <a:r>
              <a:rPr lang="en-US" strike="noStrike" sz="1400" spc="0" u="none" cap="none">
                <a:solidFill>
                  <a:srgbClr val="1E293B">
                    <a:alpha val="100000"/>
                  </a:srgbClr>
                </a:solidFill>
                <a:latin typeface="Calibri"/>
              </a:rPr>
              <a:t><![CDATA[Examples]]></a:t>
            </a:r>
            <a:br/>
            <a:r>
              <a:rPr lang="en-US" strike="noStrike" sz="1400" spc="0" u="none" cap="none">
                <a:solidFill>
                  <a:srgbClr val="1E293B">
                    <a:alpha val="100000"/>
                  </a:srgbClr>
                </a:solidFill>
                <a:latin typeface="Calibri"/>
              </a:rPr>
              <a:t><![CDATA[Common U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ls]]></a:t>
            </a:r>
            <a:br/>
            <a:r>
              <a:rPr lang="en-US" strike="noStrike" sz="1400" spc="0" u="none" cap="none">
                <a:solidFill>
                  <a:srgbClr val="1E293B">
                    <a:alpha val="100000"/>
                  </a:srgbClr>
                </a:solidFill>
                <a:latin typeface="Calibri"/>
              </a:rPr>
              <a:t><![CDATA[Stainless steel, titanium alloys, cobalt-chrome]]></a:t>
            </a:r>
            <a:br/>
            <a:r>
              <a:rPr lang="en-US" strike="noStrike" sz="1400" spc="0" u="none" cap="none">
                <a:solidFill>
                  <a:srgbClr val="1E293B">
                    <a:alpha val="100000"/>
                  </a:srgbClr>
                </a:solidFill>
                <a:latin typeface="Calibri"/>
              </a:rPr>
              <a:t><![CDATA[Plates, screws, nai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ramics]]></a:t>
            </a:r>
            <a:br/>
            <a:r>
              <a:rPr lang="en-US" strike="noStrike" sz="1400" spc="0" u="none" cap="none">
                <a:solidFill>
                  <a:srgbClr val="1E293B">
                    <a:alpha val="100000"/>
                  </a:srgbClr>
                </a:solidFill>
                <a:latin typeface="Calibri"/>
              </a:rPr>
              <a:t><![CDATA[Hydroxyapatite, alumina]]></a:t>
            </a:r>
            <a:br/>
            <a:r>
              <a:rPr lang="en-US" strike="noStrike" sz="1400" spc="0" u="none" cap="none">
                <a:solidFill>
                  <a:srgbClr val="1E293B">
                    <a:alpha val="100000"/>
                  </a:srgbClr>
                </a:solidFill>
                <a:latin typeface="Calibri"/>
              </a:rPr>
              <a:t><![CDATA[Bone substitutes, joint bearing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lymers]]></a:t>
            </a:r>
            <a:br/>
            <a:r>
              <a:rPr lang="en-US" strike="noStrike" sz="1400" spc="0" u="none" cap="none">
                <a:solidFill>
                  <a:srgbClr val="1E293B">
                    <a:alpha val="100000"/>
                  </a:srgbClr>
                </a:solidFill>
                <a:latin typeface="Calibri"/>
              </a:rPr>
              <a:t><![CDATA[Polyethylene, PMMA]]></a:t>
            </a:r>
            <a:br/>
            <a:r>
              <a:rPr lang="en-US" strike="noStrike" sz="1400" spc="0" u="none" cap="none">
                <a:solidFill>
                  <a:srgbClr val="1E293B">
                    <a:alpha val="100000"/>
                  </a:srgbClr>
                </a:solidFill>
                <a:latin typeface="Calibri"/>
              </a:rPr>
              <a:t><![CDATA[Joint prostheses, bone c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osites]]></a:t>
            </a:r>
            <a:br/>
            <a:r>
              <a:rPr lang="en-US" strike="noStrike" sz="1400" spc="0" u="none" cap="none">
                <a:solidFill>
                  <a:srgbClr val="1E293B">
                    <a:alpha val="100000"/>
                  </a:srgbClr>
                </a:solidFill>
                <a:latin typeface="Calibri"/>
              </a:rPr>
              <a:t><![CDATA[Carbon fiber reinforced materials]]></a:t>
            </a:r>
            <a:br/>
            <a:r>
              <a:rPr lang="en-US" strike="noStrike" sz="1400" spc="0" u="none" cap="none">
                <a:solidFill>
                  <a:srgbClr val="1E293B">
                    <a:alpha val="100000"/>
                  </a:srgbClr>
                </a:solidFill>
                <a:latin typeface="Calibri"/>
              </a:rPr>
              <a:t><![CDATA[Advanced impla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omaterial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llic Biomaterials]]></a:t>
            </a:r>
            <a:br/>
            <a:br/>
            <a:br/>
            <a:r>
              <a:rPr lang="en-US" strike="noStrike" sz="1400" spc="0" u="none" cap="none">
                <a:solidFill>
                  <a:srgbClr val="1E293B">
                    <a:alpha val="100000"/>
                  </a:srgbClr>
                </a:solidFill>
                <a:latin typeface="Calibri"/>
              </a:rPr>
              <a:t><![CDATA[Metals are the most commonly used biomaterials in orthopaedic surgery because of their high mechanical strength and durability. They are widely used in fracture fixation devices such as plates, screws and intramedullary nai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Metallic Materia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terial]]></a:t>
            </a:r>
            <a:br/>
            <a:r>
              <a:rPr lang="en-US" strike="noStrike" sz="1400" spc="0" u="none" cap="none">
                <a:solidFill>
                  <a:srgbClr val="1E293B">
                    <a:alpha val="100000"/>
                  </a:srgbClr>
                </a:solidFill>
                <a:latin typeface="Calibri"/>
              </a:rPr>
              <a:t><![CDATA[Properties]]></a:t>
            </a:r>
            <a:br/>
            <a:r>
              <a:rPr lang="en-US" strike="noStrike" sz="1400" spc="0" u="none" cap="none">
                <a:solidFill>
                  <a:srgbClr val="1E293B">
                    <a:alpha val="100000"/>
                  </a:srgbClr>
                </a:solidFill>
                <a:latin typeface="Calibri"/>
              </a:rPr>
              <a:t><![CDATA[Applic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inless Steel]]></a:t>
            </a:r>
            <a:br/>
            <a:r>
              <a:rPr lang="en-US" strike="noStrike" sz="1400" spc="0" u="none" cap="none">
                <a:solidFill>
                  <a:srgbClr val="1E293B">
                    <a:alpha val="100000"/>
                  </a:srgbClr>
                </a:solidFill>
                <a:latin typeface="Calibri"/>
              </a:rPr>
              <a:t><![CDATA[Strong, inexpensive]]></a:t>
            </a:r>
            <a:br/>
            <a:r>
              <a:rPr lang="en-US" strike="noStrike" sz="1400" spc="0" u="none" cap="none">
                <a:solidFill>
                  <a:srgbClr val="1E293B">
                    <a:alpha val="100000"/>
                  </a:srgbClr>
                </a:solidFill>
                <a:latin typeface="Calibri"/>
              </a:rPr>
              <a:t><![CDATA[Plates, screw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tanium Alloy]]></a:t>
            </a:r>
            <a:br/>
            <a:r>
              <a:rPr lang="en-US" strike="noStrike" sz="1400" spc="0" u="none" cap="none">
                <a:solidFill>
                  <a:srgbClr val="1E293B">
                    <a:alpha val="100000"/>
                  </a:srgbClr>
                </a:solidFill>
                <a:latin typeface="Calibri"/>
              </a:rPr>
              <a:t><![CDATA[Biocompatible, corrosion resistant]]></a:t>
            </a:r>
            <a:br/>
            <a:r>
              <a:rPr lang="en-US" strike="noStrike" sz="1400" spc="0" u="none" cap="none">
                <a:solidFill>
                  <a:srgbClr val="1E293B">
                    <a:alpha val="100000"/>
                  </a:srgbClr>
                </a:solidFill>
                <a:latin typeface="Calibri"/>
              </a:rPr>
              <a:t><![CDATA[Joint prosthe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omaterial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balt Chrome]]></a:t>
            </a:r>
            <a:br/>
            <a:r>
              <a:rPr lang="en-US" strike="noStrike" sz="1400" spc="0" u="none" cap="none">
                <a:solidFill>
                  <a:srgbClr val="1E293B">
                    <a:alpha val="100000"/>
                  </a:srgbClr>
                </a:solidFill>
                <a:latin typeface="Calibri"/>
              </a:rPr>
              <a:t><![CDATA[High wear resistance]]></a:t>
            </a:r>
            <a:br/>
            <a:r>
              <a:rPr lang="en-US" strike="noStrike" sz="1400" spc="0" u="none" cap="none">
                <a:solidFill>
                  <a:srgbClr val="1E293B">
                    <a:alpha val="100000"/>
                  </a:srgbClr>
                </a:solidFill>
                <a:latin typeface="Calibri"/>
              </a:rPr>
              <a:t><![CDATA[Joint replacement compon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Tip: Titanium implants produce less MRI artifact compared to stainless stee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ramic Biomaterials]]></a:t>
            </a:r>
            <a:br/>
            <a:br/>
            <a:br/>
            <a:r>
              <a:rPr lang="en-US" strike="noStrike" sz="1400" spc="0" u="none" cap="none">
                <a:solidFill>
                  <a:srgbClr val="1E293B">
                    <a:alpha val="100000"/>
                  </a:srgbClr>
                </a:solidFill>
                <a:latin typeface="Calibri"/>
              </a:rPr>
              <a:t><![CDATA[Ceramics are brittle materials but have excellent biocompatibility and wear resistance. They are often used in joint replacement bearings and bone graft substitu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droxyapati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umin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Zircon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droxyapatite closely resembles the mineral component of bone and promotes osteointeg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omaterial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lymeric Biomaterials]]></a:t>
            </a:r>
            <a:br/>
            <a:br/>
            <a:br/>
            <a:r>
              <a:rPr lang="en-US" strike="noStrike" sz="1400" spc="0" u="none" cap="none">
                <a:solidFill>
                  <a:srgbClr val="1E293B">
                    <a:alpha val="100000"/>
                  </a:srgbClr>
                </a:solidFill>
                <a:latin typeface="Calibri"/>
              </a:rPr>
              <a:t><![CDATA[Polymers are lightweight materials commonly used in joint replacement and bone c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lymer]]></a:t>
            </a:r>
            <a:br/>
            <a:r>
              <a:rPr lang="en-US" strike="noStrike" sz="1400" spc="0" u="none" cap="none">
                <a:solidFill>
                  <a:srgbClr val="1E293B">
                    <a:alpha val="100000"/>
                  </a:srgbClr>
                </a:solidFill>
                <a:latin typeface="Calibri"/>
              </a:rPr>
              <a:t><![CDATA[U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ltra-high molecular weight polyethylene]]></a:t>
            </a:r>
            <a:br/>
            <a:r>
              <a:rPr lang="en-US" strike="noStrike" sz="1400" spc="0" u="none" cap="none">
                <a:solidFill>
                  <a:srgbClr val="1E293B">
                    <a:alpha val="100000"/>
                  </a:srgbClr>
                </a:solidFill>
                <a:latin typeface="Calibri"/>
              </a:rPr>
              <a:t><![CDATA[Joint prosthesis bearing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MMA]]></a:t>
            </a:r>
            <a:br/>
            <a:r>
              <a:rPr lang="en-US" strike="noStrike" sz="1400" spc="0" u="none" cap="none">
                <a:solidFill>
                  <a:srgbClr val="1E293B">
                    <a:alpha val="100000"/>
                  </a:srgbClr>
                </a:solidFill>
                <a:latin typeface="Calibri"/>
              </a:rPr>
              <a:t><![CDATA[Bone c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compatibility]]></a:t>
            </a:r>
            <a:br/>
            <a:br/>
            <a:br/>
            <a:r>
              <a:rPr lang="en-US" strike="noStrike" sz="1400" spc="0" u="none" cap="none">
                <a:solidFill>
                  <a:srgbClr val="1E293B">
                    <a:alpha val="100000"/>
                  </a:srgbClr>
                </a:solidFill>
                <a:latin typeface="Calibri"/>
              </a:rPr>
              <a:t><![CDATA[Biocompatibility refers to the ability of a biomaterial to perform its intended function without producing harmful effects on surrounding tissu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nimal inflammatory respon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 toxic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 carcinogenic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 allergic rea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omaterial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rosion of Implants]]></a:t>
            </a:r>
            <a:br/>
            <a:br/>
            <a:br/>
            <a:r>
              <a:rPr lang="en-US" strike="noStrike" sz="1400" spc="0" u="none" cap="none">
                <a:solidFill>
                  <a:srgbClr val="1E293B">
                    <a:alpha val="100000"/>
                  </a:srgbClr>
                </a:solidFill>
                <a:latin typeface="Calibri"/>
              </a:rPr>
              <a:t><![CDATA[Corrosion refers to the degradation of metallic implants due to chemical reactions within the bod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lvanic corrosion]]></a:t>
            </a:r>
            <a:br/>
            <a:r>
              <a:rPr lang="en-US" strike="noStrike" sz="1400" spc="0" u="none" cap="none">
                <a:solidFill>
                  <a:srgbClr val="1E293B">
                    <a:alpha val="100000"/>
                  </a:srgbClr>
                </a:solidFill>
                <a:latin typeface="Calibri"/>
              </a:rPr>
              <a:t><![CDATA[Occurs between different meta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revice corrosion]]></a:t>
            </a:r>
            <a:br/>
            <a:r>
              <a:rPr lang="en-US" strike="noStrike" sz="1400" spc="0" u="none" cap="none">
                <a:solidFill>
                  <a:srgbClr val="1E293B">
                    <a:alpha val="100000"/>
                  </a:srgbClr>
                </a:solidFill>
                <a:latin typeface="Calibri"/>
              </a:rPr>
              <a:t><![CDATA[Occurs in small spac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tting corrosion]]></a:t>
            </a:r>
            <a:br/>
            <a:r>
              <a:rPr lang="en-US" strike="noStrike" sz="1400" spc="0" u="none" cap="none">
                <a:solidFill>
                  <a:srgbClr val="1E293B">
                    <a:alpha val="100000"/>
                  </a:srgbClr>
                </a:solidFill>
                <a:latin typeface="Calibri"/>
              </a:rPr>
              <a:t><![CDATA[Localized dam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
  <a:themeElements>
    <a:clrScheme name="Theme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2026-06-10T05:37:26Z</dcterms:created>
  <dcterms:modified xsi:type="dcterms:W3CDTF">2026-06-10T05:37:26Z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