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77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 (33-B3) — Detai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: a coronal plane shear fracture of the posterior femoral condyle (lateral or medial); the posterior condyle is sheared off in the coronal plane; the fragment includes the posterior articular surface; CRITICAL: the Hoffa fracture is INVISIBLE on the AP X-ray and may only be seen on the LATERAL view (where the posterior fragment is visible overlapping the posterior condyle); CT is mandatory for ALL patients with distal femur injuries where a Hoffa fracture is suspected; frequency: lateral condyle Hoffa fractures are more common (70%) than medial; the Hoffa fracture is associated with AO 33-C fractures (the intercondylar fracture may have a posterior Hoffa component in addition to the sagittal condylar split — creating a `trifragmentary` patter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f Hoffa fractures: screws placed from posterior to anterior (posterior approach or mini-open posterior approach) through the condyle; the screw head is countersunk below the posterior articular surface; alternatively, posterior-to-anterior screws can be placed percutaneously under fluoroscopic guidance; anti-glide plates placed on the posterior condyle surface are an alternative for very comminuted fragments; the Hoffa fragment must be RIGIDLY fixed — any motion at the Hoffa fragment creates further shear forces and risks non-un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ptions — Locking Plate vs Retrograde Nai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stability from locking screws (essential in osteoporotic bone); multiple distal locking screws possible even in very short distal fragments; can address articular comminution directly (medial screw for intercondylar split); allows simultaneous management of shaft and articular components through one constru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invasive than retrograde nail; higher wound complication rate; requires adequate distal bone for locking screw purchase (min 2 cm of distal bone needed for secure locking); non-union rate with DFLP is ~10–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articular fractures (33-C); very distal metaphyseal fractures (too short for nail); periprosthetic fractures with a knee arthroplasty in situ (nail may not be possible); articular comminution requiring multiple fixation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Femoral IM Nai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nvasive (percutaneous); preserves periosteal blood supply; load-sharing (biomechanically superior to plate bridging in shaft comminution); lower wound complication rate; faster healing in some se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stal fixation (only 2–3 distal locking screws possible); not suitable for complex articular fractures (cannot directly fix the intercondylar split or Hoffa fragment); not suitable for very short distal fragments (<2 cm); requires the patellofemoral joint to be intact (nail enters through the intercondylar notc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metaphyseal fractures (33-A); periprosthetic femur fractures around a total hip arthroplasty stem (antegrade nail cannot be used); bilateral femoral fractures (reduces blood loss vs bilateral plating); selected 33-C1 fractures after intercondylar lag screw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33: A = extra-articular (supracondylar, no condylar involvement; A1 simple, A2 wedge, A3 comminuted); B = partial articular (unicondylar; B1 lateral condyle, B2 medial condyle, B3 Hoffa posterior coronal); C = complete articular (bicondylar + shaft; C1 simple, C2 comminuted metaphysis, C3 comminuted articular + met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a fracture (33-B3): posterior coronal plane condyle fracture; INVISIBLE on AP X-ray — only seen on lateral view; CT mandatory; fixed with posterior-to-anterior lag screws countersunk below the articular surface; most commonly lateral condyle; associated with 33-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surgical sequence: fix intercondylar split FIRST (lag screw medial to lateral) to create a single condylar block → THEN fix condylar block to shaft with DFLP or retrograde nail; the articular surface must be restored before shaft alignment is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strocnemius deformity: pulls distal fragment posteriorly + into flexion; must overcome this deformity at reduction; the knee is placed in flexion during nailing/plating to relax the gastrocnemius; reduction aids include a bump under the distal thigh and a bump under the femoral shaf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k SE et al. Intramedullary nailing of distal femoral nonunions and delayed unions. J Orthop Traum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üller ME, Nazarian S, Koch P, Schatzker J. The Comprehensive Classification of Fractures of Long Bones. Springer-Verlag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n MF et al. Outcomes of complex distal femoral fractures treated with plate fixation. J Orthop Trauma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wathmey FW et al. Distal femoral fractures — current concepts. J Am Acad Orthop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o CF. Reference axes for reconstruction of the distal tibia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uth A et al. The AO Foundation`s management of fractures of the distal femur. Injur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Femur Fractures; AO 33; Hoffa Fracture; Retrog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: extra-articular; 33-B: partial articular (e.g., Hoffa = B3); 33-C: complete articular. Articular types require anatomic joint reduction; fixation usually with locking plates or retrograde nail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Femu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 fractures (supracondylar and intercondylar fractures) present in a bimodal distribution: high-energy injuries in young adults (road traffic accidents, sports) and low-energy fractures in osteoporotic elderly patients (particularly those with periprosthetic fractures around a knee arthroplasty). They represent approximately 4–7% of all femoral fractures and carry significant morbidity from stiffness, malunion, non-union, and post-traumatic arthritis. The AO/OTA classification using code 33 (3 = femur; 3 = distal segment) is the standard classification for distal femur fractures, dividing them into extra-articular (33-A), partial articular (33-B), and complete articular (33-C) types — providing a comprehensive and reproducible description that guides surgical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and deforming forces: the distal femoral metaphysis is bounded by the medial and lateral femoral condyles; the knee joint is formed by the femoral condyles articulating with the tibial plateau and the patella (trochlear groove); the anatomical axis of the distal femur is in approximately 6° of valgus relative to the mechanical axis; distal femoral fractures produce characteristic deformity — the distal fragment is displaced posteriorly (by the pull of the gastrocnemius, which originates from the posterior condyles) and rotated into flexion; the popliteal artery runs closely posterior to the distal femur and is at risk in displaced distal femor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distal femur fractures are challenging: (1) the articular surface involves the weight-bearing condyles — even small articular step-offs (>2 mm) accelerate post-traumatic arthritis; (2) the distal fragment is short — fixation in the distal fragment is inherently limited by the small amount of bone available for screw purchase; (3) the surrounding soft tissues (popliteal fossa posteriorly) limit the surgical approaches; (4) the bone is often osteoporotic in elderly patients — standard screws lose purchase; (5) the deforming forces (gastrocnemius flexion of the distal fragment) must be counteracted during fixation; locking plate technology has revolutionised distal femoral fracture fixation by providing angular stability in osteoporotic bone through locking screw-plate interfaces]]>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33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 —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FEMORAL METAPHYSIS that do NOT involve the articular surface; the fracture is in the metaphysis between the shaft and the condyles; the condylar articular surface is intact; these are supracondylar (extra-articular) fractures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 = Simple metaphyseal fracture (single fracture line in the distal metaphysis — transverse, oblique, or short spiral; no comminution); A2 = Metaphyseal fracture with butterfly fragment (a third fragment in the metaphysis — butterfly or wedge pattern); A3 = Comminuted metaphyseal fracture (multiple metaphyseal fragments without articular involvement; the most complex A-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rticular surface is intact; the fracture is `above` the condyles; the condyles are intact as a unit but displaced from the shaft; the distal fragment (condyles + metaphyseal fragment) is typically displaced posteriorly and into flexion by the gastrocnem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 or a retrograde femoral IM nail (retrograde nailing — from the knee into the distal femur); DFLP is preferred when the fracture is very distal (too short for a retrograde nail) or when there is metaphyseal comminution; retrograde IM nail is useful for periprosthetic fractures around a hip arthroplasty stem (when an antegrade nail cannot bypass the ste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B — Partial articular (uni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PART of the articular surface — only ONE condyle is fractured; the other condyle AND the metaphysis are intact; the fracture separates one condyle from the intact femur; this is the Hoffa fracture type (coronal plane fracture of the femoral condy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= Lateral condyle sagittal fracture (vertical split of the lateral condyle — a coronal plane shear fracture; the `Hoffa fracture` pattern); B2 = Medial condyle sagittal fracture (vertical split of the medial condyle — medial Hoffa fracture); B3 = Coronal plane fracture of the posterior condyle (the Hoffa fracture proper — a coronal plane fracture shearing off the posterior portion of a condyle; the fragment includes the posterior articular surface; ONLY visible on the LATERAL X-ray — invisible on the AP vie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 (Hoffa fracture): the posterior condyle shears off in the coronal plane from a high-energy valgus or direct impact; INVISIBLE on AP X-ray (the fragment is posterior — the AP view sees only the end-on view of the fracture line); VISIBLE on the lateral X-ray and CT; missed if lateral X-ray is not carefully assessed; CT is mandatory for all suspected Hoffa fractures; the fragment carries the posterior articular surface (posterior weight-bearing zone) and MUST be fixed to restore articular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s mandatory for all displaced 33-B fractures (articular surface involvement); the articular surface must be anatomically restored (<2 mm step-off); Hoffa fractures (B3) — approach: lateral (for lateral Hoffa) or medial (for medial Hoffa) or combined; lag screws from posterior to anterior (through the condyle from posterior to anterior — the screw head must be countersunk below the posterior articular surface); the posterior condyle fragment must be rigidly fixed to prevent further shearing under lo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— Complete articular (inter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the ENTIRE articular surface — BOTH condyles are fractured and separated from each other AND from the femoral shaft; the intercondylar fracture splits the condyles apart AND there is a metaphyseal fracture separating the condylar block from the shaft; the hallmark of 33-C is the intercondylar split (`Y` or `T` fracture pattern) — both condyles are separated from each other AND from the sh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= Simple articular + simple metaphyseal (intercondylar split + simple metaphyseal fracture — no comminution; the `pure Y-fracture`); C2 = Simple articular + complex metaphyseal (intercondylar split + comminuted metaphyseal zone); C3 = Complex articular + complex metaphyseal (comminuted intercondylar split + comminuted metaphyseal zone — the most severe pattern; the condyles are themselves comminu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condylar split is the diagnostic hallmark of 33-C — it is visible as a `Y` or `T` shape on the AP X-ray; the condyles are pulled apart medially and laterally by the collateral ligaments; the individual condyles may also be rotated around their long axes by the attached collateral ligaments; CT is mandatory to characterise the articular comminution and plan fixation (how many condylar screws are needed and where the plate should be position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most 33-C fractures; the standard sequence: (1) reduce and fix the intercondylar split FIRST (restoring the single condylar block with a lag screw from medial to lateral or lateral to medial — this `provisionally` restores the articular surface); (2) then fix the condylar block to the shaft with a distal femoral locking plate (DFLP) or retrograde IM nail; the sequence is critical — the articular reduction is performed first before the shaft alignment is addressed; primary TKA or distal femoral replacement (megaprosthesis) for severe comminuted C3 fractures in elderly osteoporotic patients with pre-existing knee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2026-05-24T22:21:26Z</dcterms:created>
  <dcterms:modified xsi:type="dcterms:W3CDTF">2026-05-24T22:21:26Z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