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presProps" Target="presProps.xml"/>
  <Relationship Id="rId16" Type="http://schemas.openxmlformats.org/officeDocument/2006/relationships/viewProps" Target="viewProps.xml"/>
  <Relationship Id="rId1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43121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Antibiotic Prophylaxis in Orthopaedic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ntibiotic Prophylaxis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rug toxic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ey Exam Points]]></a:t>
            </a:r>
            <a:br/>
            <a:br/>
            <a:br/>
            <a:r>
              <a:rPr lang="en-US" strike="noStrike" sz="1400" spc="0" u="none" cap="none">
                <a:solidFill>
                  <a:srgbClr val="1E293B">
                    <a:alpha val="100000"/>
                  </a:srgbClr>
                </a:solidFill>
                <a:latin typeface="Calibri"/>
              </a:rPr>
              <a:t><![CDATA[Cefazolin is the most commonly used prophylactic antibiotic in orthopaedic surg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minister within 60 minutes before inci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peat dose if surgery lasts longer than 3–4 hou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pen fractures require early antibiotic therap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tibiotics are usually discontinued within 24 hou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1. Campbell WC. Campbells Operative Orthopaedics. 14th Edition.]]></a:t>
            </a:r>
            <a:br/>
            <a:r>
              <a:rPr lang="en-US" strike="noStrike" sz="1200" spc="0" u="none" cap="none">
                <a:solidFill>
                  <a:srgbClr val="1E293B">
                    <a:alpha val="100000"/>
                  </a:srgbClr>
                </a:solidFill>
                <a:latin typeface="Calibri"/>
              </a:rPr>
              <a:t><![CDATA[2. Rockwood CA. Rockwood and Greens Fractures in Adults. 9th Edition.]]></a:t>
            </a:r>
            <a:br/>
            <a:r>
              <a:rPr lang="en-US" strike="noStrike" sz="1200" spc="0" u="none" cap="none">
                <a:solidFill>
                  <a:srgbClr val="1E293B">
                    <a:alpha val="100000"/>
                  </a:srgbClr>
                </a:solidFill>
                <a:latin typeface="Calibri"/>
              </a:rPr>
              <a:t><![CDATA[3. AAOS Clinical Practice Guidelines.]]></a:t>
            </a:r>
            <a:br/>
            <a:r>
              <a:rPr lang="en-US" strike="noStrike" sz="1200" spc="0" u="none" cap="none">
                <a:solidFill>
                  <a:srgbClr val="1E293B">
                    <a:alpha val="100000"/>
                  </a:srgbClr>
                </a:solidFill>
                <a:latin typeface="Calibri"/>
              </a:rPr>
              <a:t><![CDATA[4. Mangram AJ. Guideline for Prevention of Surgical Site Infe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Antibiotic Prophylaxis in Orthopaedic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Standard: cefazolin within 60 min before incision (2 g; 3 g if >120 kg). Add vancomycin if MRSA colonized/high prevalence or severe β‑lactam allergy; start 120 min pre‑incision due to infusion time. Redose if procedure >3–4 h or blood loss >1500 mL; discontinue within 24 h for clean cases. Open fractures: start immediately; broaden by Gustilo grade.]]>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ntibiotic Prophylaxis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r>
              <a:rPr lang="en-US" strike="noStrike" sz="1400" spc="0" u="none" cap="none">
                <a:solidFill>
                  <a:srgbClr val="1E293B">
                    <a:alpha val="100000"/>
                  </a:srgbClr>
                </a:solidFill>
                <a:latin typeface="Calibri"/>
              </a:rPr>
              <a:t><![CDATA[Antibiotic prophylaxis in orthopaedic surgery is used to prevent surgical site infections (SSI) by administering antimicrobial agents before microbial contamination can occur during surgery. Orthopaedic procedures frequently involve implants such as plates, screws, prostheses, or nails, which significantly increase the risk of infection because bacteria can adhere to implant surfaces and form biofilm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ntibiotic Prophylaxis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goal of prophylactic antibiotic therapy is to maintain adequate antimicrobial concentration in the tissues at the time of surgical incision and throughout the duration of the procedure. Appropriate timing, drug selection, and dosing are critical factors that determine the effectiveness of prophylax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 Prophylactic antibiotics should ideally be administered within 60 minutes before surgical inci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ntibiotic Prophylaxis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tionale for Antibiotic Prophylaxis]]></a:t>
            </a:r>
            <a:br/>
            <a:br/>
            <a:br/>
            <a:r>
              <a:rPr lang="en-US" strike="noStrike" sz="1400" spc="0" u="none" cap="none">
                <a:solidFill>
                  <a:srgbClr val="1E293B">
                    <a:alpha val="100000"/>
                  </a:srgbClr>
                </a:solidFill>
                <a:latin typeface="Calibri"/>
              </a:rPr>
              <a:t><![CDATA[Orthopaedic procedures frequently involve extensive soft tissue dissection and insertion of implants. These implants act as foreign bodies and reduce the number of bacteria required to establish inf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ven a small number of organisms can colonize implant surfaces and form biofilms, which are difficult to eradicate once established. Therefore prophylactic antibiotics play a crucial role in preventing postoperative infec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ntibiotic Prophylaxis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duces risk of surgical site inf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vents implant coloniz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creases postoperative morbid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duces need for revision surg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mon Causative Organisms]]></a:t>
            </a:r>
            <a:br/>
            <a:br/>
            <a:br/>
            <a:r>
              <a:rPr lang="en-US" strike="noStrike" sz="1400" spc="0" u="none" cap="none">
                <a:solidFill>
                  <a:srgbClr val="1E293B">
                    <a:alpha val="100000"/>
                  </a:srgbClr>
                </a:solidFill>
                <a:latin typeface="Calibri"/>
              </a:rPr>
              <a:t><![CDATA[Most orthopaedic surgical infections are caused by skin flora introduced during surg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rganism]]></a:t>
            </a:r>
            <a:br/>
            <a:r>
              <a:rPr lang="en-US" strike="noStrike" sz="1400" spc="0" u="none" cap="none">
                <a:solidFill>
                  <a:srgbClr val="1E293B">
                    <a:alpha val="100000"/>
                  </a:srgbClr>
                </a:solidFill>
                <a:latin typeface="Calibri"/>
              </a:rPr>
              <a:t><![CDATA[Characteristic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phylococcus aureus]]></a:t>
            </a:r>
            <a:br/>
            <a:r>
              <a:rPr lang="en-US" strike="noStrike" sz="1400" spc="0" u="none" cap="none">
                <a:solidFill>
                  <a:srgbClr val="1E293B">
                    <a:alpha val="100000"/>
                  </a:srgbClr>
                </a:solidFill>
                <a:latin typeface="Calibri"/>
              </a:rPr>
              <a:t><![CDATA[Most common pathoge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phylococcus epidermidis]]></a:t>
            </a:r>
            <a:br/>
            <a:r>
              <a:rPr lang="en-US" strike="noStrike" sz="1400" spc="0" u="none" cap="none">
                <a:solidFill>
                  <a:srgbClr val="1E293B">
                    <a:alpha val="100000"/>
                  </a:srgbClr>
                </a:solidFill>
                <a:latin typeface="Calibri"/>
              </a:rPr>
              <a:t><![CDATA[Common in implant infec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reptococcus species]]></a:t>
            </a:r>
            <a:br/>
            <a:r>
              <a:rPr lang="en-US" strike="noStrike" sz="1400" spc="0" u="none" cap="none">
                <a:solidFill>
                  <a:srgbClr val="1E293B">
                    <a:alpha val="100000"/>
                  </a:srgbClr>
                </a:solidFill>
                <a:latin typeface="Calibri"/>
              </a:rPr>
              <a:t><![CDATA[Less common but significa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ntibiotic Prophylaxis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m negative bacilli]]></a:t>
            </a:r>
            <a:br/>
            <a:r>
              <a:rPr lang="en-US" strike="noStrike" sz="1400" spc="0" u="none" cap="none">
                <a:solidFill>
                  <a:srgbClr val="1E293B">
                    <a:alpha val="100000"/>
                  </a:srgbClr>
                </a:solidFill>
                <a:latin typeface="Calibri"/>
              </a:rPr>
              <a:t><![CDATA[Seen in trauma and open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monly Used Antibiotics]]></a:t>
            </a:r>
            <a:br/>
            <a:br/>
            <a:br/>
            <a:r>
              <a:rPr lang="en-US" strike="noStrike" sz="1400" spc="0" u="none" cap="none">
                <a:solidFill>
                  <a:srgbClr val="1E293B">
                    <a:alpha val="100000"/>
                  </a:srgbClr>
                </a:solidFill>
                <a:latin typeface="Calibri"/>
              </a:rPr>
              <a:t><![CDATA[The choice of antibiotic depends on the type of surgery, patient risk factors, and local bacterial resistance patter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tibiotic]]></a:t>
            </a:r>
            <a:br/>
            <a:r>
              <a:rPr lang="en-US" strike="noStrike" sz="1400" spc="0" u="none" cap="none">
                <a:solidFill>
                  <a:srgbClr val="1E293B">
                    <a:alpha val="100000"/>
                  </a:srgbClr>
                </a:solidFill>
                <a:latin typeface="Calibri"/>
              </a:rPr>
              <a:t><![CDATA[Indi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efazolin]]></a:t>
            </a:r>
            <a:br/>
            <a:r>
              <a:rPr lang="en-US" strike="noStrike" sz="1400" spc="0" u="none" cap="none">
                <a:solidFill>
                  <a:srgbClr val="1E293B">
                    <a:alpha val="100000"/>
                  </a:srgbClr>
                </a:solidFill>
                <a:latin typeface="Calibri"/>
              </a:rPr>
              <a:t><![CDATA[Most common prophylactic antibiotic]]></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efuroxime]]></a:t>
            </a:r>
            <a:br/>
            <a:r>
              <a:rPr lang="en-US" strike="noStrike" sz="1400" spc="0" u="none" cap="none">
                <a:solidFill>
                  <a:srgbClr val="1E293B">
                    <a:alpha val="100000"/>
                  </a:srgbClr>
                </a:solidFill>
                <a:latin typeface="Calibri"/>
              </a:rPr>
              <a:t><![CDATA[Alternative cephalospori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ancomycin]]></a:t>
            </a:r>
            <a:br/>
            <a:r>
              <a:rPr lang="en-US" strike="noStrike" sz="1400" spc="0" u="none" cap="none">
                <a:solidFill>
                  <a:srgbClr val="1E293B">
                    <a:alpha val="100000"/>
                  </a:srgbClr>
                </a:solidFill>
                <a:latin typeface="Calibri"/>
              </a:rPr>
              <a:t><![CDATA[MRSA risk or beta-lactam allerg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damycin]]></a:t>
            </a:r>
            <a:br/>
            <a:r>
              <a:rPr lang="en-US" strike="noStrike" sz="1400" spc="0" u="none" cap="none">
                <a:solidFill>
                  <a:srgbClr val="1E293B">
                    <a:alpha val="100000"/>
                  </a:srgbClr>
                </a:solidFill>
                <a:latin typeface="Calibri"/>
              </a:rPr>
              <a:t><![CDATA[Alternative in penicillin allerg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ntibiotic Prophylaxis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ming of Antibiotic Administration]]></a:t>
            </a:r>
            <a:br/>
            <a:br/>
            <a:br/>
            <a:r>
              <a:rPr lang="en-US" strike="noStrike" sz="1400" spc="0" u="none" cap="none">
                <a:solidFill>
                  <a:srgbClr val="1E293B">
                    <a:alpha val="100000"/>
                  </a:srgbClr>
                </a:solidFill>
                <a:latin typeface="Calibri"/>
              </a:rPr>
              <a:t><![CDATA[The timing of prophylactic antibiotics is critical to ensure adequate tissue concentrations during surg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minister within 60 minutes before inci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ancomycin may be given within 120 minutes before inci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peat dosing for prolonged surger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continue within 24 hours postoperatively in most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ntibiotic Prophylaxis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tibiotic Prophylaxis in Open Fractures]]></a:t>
            </a:r>
            <a:br/>
            <a:br/>
            <a:br/>
            <a:r>
              <a:rPr lang="en-US" strike="noStrike" sz="1400" spc="0" u="none" cap="none">
                <a:solidFill>
                  <a:srgbClr val="1E293B">
                    <a:alpha val="100000"/>
                  </a:srgbClr>
                </a:solidFill>
                <a:latin typeface="Calibri"/>
              </a:rPr>
              <a:t><![CDATA[Open fractures have a high risk of contamination and infection. Early administration of antibiotics significantly reduces infection rat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ustilo Grade]]></a:t>
            </a:r>
            <a:br/>
            <a:r>
              <a:rPr lang="en-US" strike="noStrike" sz="1400" spc="0" u="none" cap="none">
                <a:solidFill>
                  <a:srgbClr val="1E293B">
                    <a:alpha val="100000"/>
                  </a:srgbClr>
                </a:solidFill>
                <a:latin typeface="Calibri"/>
              </a:rPr>
              <a:t><![CDATA[Recommended Antibiotic]]></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 and II]]></a:t>
            </a:r>
            <a:br/>
            <a:r>
              <a:rPr lang="en-US" strike="noStrike" sz="1400" spc="0" u="none" cap="none">
                <a:solidFill>
                  <a:srgbClr val="1E293B">
                    <a:alpha val="100000"/>
                  </a:srgbClr>
                </a:solidFill>
                <a:latin typeface="Calibri"/>
              </a:rPr>
              <a:t><![CDATA[First generation cephalospori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a:t>
            </a:r>
            <a:br/>
            <a:r>
              <a:rPr lang="en-US" strike="noStrike" sz="1400" spc="0" u="none" cap="none">
                <a:solidFill>
                  <a:srgbClr val="1E293B">
                    <a:alpha val="100000"/>
                  </a:srgbClr>
                </a:solidFill>
                <a:latin typeface="Calibri"/>
              </a:rPr>
              <a:t><![CDATA[Cephalosporin + aminoglycosid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arm injuries]]></a:t>
            </a:r>
            <a:br/>
            <a:r>
              <a:rPr lang="en-US" strike="noStrike" sz="1400" spc="0" u="none" cap="none">
                <a:solidFill>
                  <a:srgbClr val="1E293B">
                    <a:alpha val="100000"/>
                  </a:srgbClr>
                </a:solidFill>
                <a:latin typeface="Calibri"/>
              </a:rPr>
              <a:t><![CDATA[Add penicillin for anaerob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 of Antibiotic Use]]></a:t>
            </a:r>
            <a:br/>
            <a:br/>
            <a:br/>
            <a:r>
              <a:rPr lang="en-US" strike="noStrike" sz="1400" spc="0" u="none" cap="none">
                <a:solidFill>
                  <a:srgbClr val="1E293B">
                    <a:alpha val="100000"/>
                  </a:srgbClr>
                </a:solidFill>
                <a:latin typeface="Calibri"/>
              </a:rPr>
              <a:t><![CDATA[Allergic reac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tibiotic resistan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ostridium difficile infe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2026-07-30T12:35:44Z</dcterms:created>
  <dcterms:modified xsi:type="dcterms:W3CDTF">2026-07-30T12:35:44Z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