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presProps" Target="presProps.xml"/>
  <Relationship Id="rId18" Type="http://schemas.openxmlformats.org/officeDocument/2006/relationships/viewProps" Target="viewProps.xml"/>
  <Relationship Id="rId19"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42680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Ankle Fractures — Lauge-Hansen]]></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kle Fractures — Lauge-Hans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isible deformity in severe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derness over malleoli]]></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 careful examination is required to assess ligament injury and ankle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br/>
            <a:r>
              <a:rPr lang="en-US" strike="noStrike" sz="1400" spc="0" u="none" cap="none">
                <a:solidFill>
                  <a:srgbClr val="1E293B">
                    <a:alpha val="100000"/>
                  </a:srgbClr>
                </a:solidFill>
                <a:latin typeface="Calibri"/>
              </a:rPr>
              <a:t><![CDATA[AP ankle radiograp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ankle radiograp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rtise view radiograp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for complex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ic evaluation helps determine fracture displacement, syndesmotic injury, and ankle mortise integr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nciples of Treatment]]></a:t>
            </a:r>
            <a:br/>
            <a:br/>
            <a:br/>
            <a:r>
              <a:rPr lang="en-US" strike="noStrike" sz="1400" spc="0" u="none" cap="none">
                <a:solidFill>
                  <a:srgbClr val="1E293B">
                    <a:alpha val="100000"/>
                  </a:srgbClr>
                </a:solidFill>
                <a:latin typeface="Calibri"/>
              </a:rPr>
              <a:t><![CDATA[Restore anatomical align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intain ankle mortise 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kle Fractures — Lauge-Hans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hieve stable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low early ankle mobil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 Options]]></a:t>
            </a:r>
            <a:br/>
            <a:br/>
            <a:br/>
            <a:br/>
            <a:br/>
            <a:br/>
            <a:r>
              <a:rPr lang="en-US" strike="noStrike" sz="1400" spc="0" u="none" cap="none">
                <a:solidFill>
                  <a:srgbClr val="1E293B">
                    <a:alpha val="100000"/>
                  </a:srgbClr>
                </a:solidFill>
                <a:latin typeface="Calibri"/>
              </a:rPr>
              <a:t><![CDATA[Treatment]]></a:t>
            </a:r>
            <a:br/>
            <a:r>
              <a:rPr lang="en-US" strike="noStrike" sz="1400" spc="0" u="none" cap="none">
                <a:solidFill>
                  <a:srgbClr val="1E293B">
                    <a:alpha val="100000"/>
                  </a:srgbClr>
                </a:solidFill>
                <a:latin typeface="Calibri"/>
              </a:rPr>
              <a:t><![CDATA[Ind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ervative treatment]]></a:t>
            </a:r>
            <a:br/>
            <a:r>
              <a:rPr lang="en-US" strike="noStrike" sz="1400" spc="0" u="none" cap="none">
                <a:solidFill>
                  <a:srgbClr val="1E293B">
                    <a:alpha val="100000"/>
                  </a:srgbClr>
                </a:solidFill>
                <a:latin typeface="Calibri"/>
              </a:rPr>
              <a:t><![CDATA[Stable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IF with plating]]></a:t>
            </a:r>
            <a:br/>
            <a:r>
              <a:rPr lang="en-US" strike="noStrike" sz="1400" spc="0" u="none" cap="none">
                <a:solidFill>
                  <a:srgbClr val="1E293B">
                    <a:alpha val="100000"/>
                  </a:srgbClr>
                </a:solidFill>
                <a:latin typeface="Calibri"/>
              </a:rPr>
              <a:t><![CDATA[Displaced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yndesmotic screw fixation]]></a:t>
            </a:r>
            <a:br/>
            <a:r>
              <a:rPr lang="en-US" strike="noStrike" sz="1400" spc="0" u="none" cap="none">
                <a:solidFill>
                  <a:srgbClr val="1E293B">
                    <a:alpha val="100000"/>
                  </a:srgbClr>
                </a:solidFill>
                <a:latin typeface="Calibri"/>
              </a:rPr>
              <a:t><![CDATA[Syndesmotic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r>
              <a:rPr lang="en-US" strike="noStrike" sz="1400" spc="0" u="none" cap="none">
                <a:solidFill>
                  <a:srgbClr val="1E293B">
                    <a:alpha val="100000"/>
                  </a:srgbClr>
                </a:solidFill>
                <a:latin typeface="Calibri"/>
              </a:rPr>
              <a:t><![CDATA[Ankle stiffn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traumatic arthrit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ronic ankle in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Lauge-Hansen classification describes mechanism of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pination-external rotation is most common patter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kle Fractures — Lauge-Hans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rtise view is essential for ankle evalu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oal of treatment is restoration of ankle morti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ockwood and Green’s Fractures in Adults]]></a:t>
            </a:r>
            <a:br/>
            <a:r>
              <a:rPr lang="en-US" strike="noStrike" sz="1200" spc="0" u="none" cap="none">
                <a:solidFill>
                  <a:srgbClr val="1E293B">
                    <a:alpha val="100000"/>
                  </a:srgbClr>
                </a:solidFill>
                <a:latin typeface="Calibri"/>
              </a:rPr>
              <a:t><![CDATA[Campbell’s Operative Orthopaedics]]></a:t>
            </a:r>
            <a:br/>
            <a:r>
              <a:rPr lang="en-US" strike="noStrike" sz="1200" spc="0" u="none" cap="none">
                <a:solidFill>
                  <a:srgbClr val="1E293B">
                    <a:alpha val="100000"/>
                  </a:srgbClr>
                </a:solidFill>
                <a:latin typeface="Calibri"/>
              </a:rPr>
              <a:t><![CDATA[Orthobullets – Ankle Fractures]]></a:t>
            </a:r>
            <a:br/>
            <a:r>
              <a:rPr lang="en-US" strike="noStrike" sz="1200" spc="0" u="none" cap="none">
                <a:solidFill>
                  <a:srgbClr val="1E293B">
                    <a:alpha val="100000"/>
                  </a:srgbClr>
                </a:solidFill>
                <a:latin typeface="Calibri"/>
              </a:rPr>
              <a:t><![CDATA[AO Trauma Surgery Refe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Ankle Fractures — Lauge-Hansen]]></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lassification based on position of foot + force direction. Common: Supination-External Rotation (SER), Supination-Adduction (SA), Pronation-Abduction (PA), Pronation-External Rotation (PER). Each mechanism has progressive stages of injury (ligament/osseous). Guides mechanism-based diagnosis and fixation strategy. Supination-External Rotation = most common ankle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kle Fractures — Lauge-Hans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Ankle fractures are among the most common injuries treated in orthopaedic practice. They involve fractures of the distal tibia, fibula, or both and may be associated with ligamentous injuries affecting ankle stability. Proper understanding of the mechanism of injury is essential for accurate diagnosis and appropriate 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kle Fractures — Lauge-Hans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Lauge-Hansen classification system describes ankle fractures based on the position of the foot at the time of injury and the direction of the deforming force. This classification provides insight into the sequential pattern of ligament and bone injuries that occur during ankle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derstanding these injury mechanisms helps clinicians predict associated ligament injuries, evaluate radiographs more accurately, and determine appropriate management strateg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kle Fractures — Lauge-Hans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of the Ankle Joint]]></a:t>
            </a:r>
            <a:br/>
            <a:br/>
            <a:br/>
            <a:r>
              <a:rPr lang="en-US" strike="noStrike" sz="1400" spc="0" u="none" cap="none">
                <a:solidFill>
                  <a:srgbClr val="1E293B">
                    <a:alpha val="100000"/>
                  </a:srgbClr>
                </a:solidFill>
                <a:latin typeface="Calibri"/>
              </a:rPr>
              <a:t><![CDATA[The ankle joint is a hinge joint formed by the articulation between the distal tibia, fibula, and talus. Stability of the ankle joint depends on both bony congruity and ligamentous stru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tibia forms the medial malleol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fibula forms the lateral malleol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alus forms the ankle mortise articul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yndesmotic ligaments stabilize tibia and fibul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kle Fractures — Lauge-Hans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medial side of the ankle is supported by the strong deltoid ligament complex, while the lateral side contains the anterior talofibular, calcaneofibular, and posterior talofibular ligam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mechanics]]></a:t>
            </a:r>
            <a:br/>
            <a:br/>
            <a:br/>
            <a:r>
              <a:rPr lang="en-US" strike="noStrike" sz="1400" spc="0" u="none" cap="none">
                <a:solidFill>
                  <a:srgbClr val="1E293B">
                    <a:alpha val="100000"/>
                  </a:srgbClr>
                </a:solidFill>
                <a:latin typeface="Calibri"/>
              </a:rPr>
              <a:t><![CDATA[The ankle joint transmits body weight from the tibia to the foot during walking and running. Stability is maintained by the ankle mortise and surrounding ligamentous stru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malleolus prevents talar displac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al malleolus stabilizes medial ank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kle Fractures — Lauge-Hans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yndesmosis maintains ankle mortise integr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ltoid ligament resists eversion forc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of Injury]]></a:t>
            </a:r>
            <a:br/>
            <a:br/>
            <a:br/>
            <a:r>
              <a:rPr lang="en-US" strike="noStrike" sz="1400" spc="0" u="none" cap="none">
                <a:solidFill>
                  <a:srgbClr val="1E293B">
                    <a:alpha val="100000"/>
                  </a:srgbClr>
                </a:solidFill>
                <a:latin typeface="Calibri"/>
              </a:rPr>
              <a:t><![CDATA[Most ankle fractures occur due to twisting injuries of the ankle joint. The position of the foot and the direction of applied force determine the fracture patter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pination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nation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rnal rotation forc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duction forc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bduction forc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uge-Hansen Classification]]></a:t>
            </a:r>
            <a:br/>
            <a:br/>
            <a:br/>
            <a:r>
              <a:rPr lang="en-US" strike="noStrike" sz="1400" spc="0" u="none" cap="none">
                <a:solidFill>
                  <a:srgbClr val="1E293B">
                    <a:alpha val="100000"/>
                  </a:srgbClr>
                </a:solidFill>
                <a:latin typeface="Calibri"/>
              </a:rPr>
              <a:t><![CDATA[The Lauge-Hansen classification is based on two compon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kle Fractures — Lauge-Hans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ition of the foot (supination or pron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rection of deforming for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Mechanis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pination-Adduction (SA)]]></a:t>
            </a:r>
            <a:br/>
            <a:r>
              <a:rPr lang="en-US" strike="noStrike" sz="1400" spc="0" u="none" cap="none">
                <a:solidFill>
                  <a:srgbClr val="1E293B">
                    <a:alpha val="100000"/>
                  </a:srgbClr>
                </a:solidFill>
                <a:latin typeface="Calibri"/>
              </a:rPr>
              <a:t><![CDATA[Foot supinated with adduction for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pination-External Rotation (SER)]]></a:t>
            </a:r>
            <a:br/>
            <a:r>
              <a:rPr lang="en-US" strike="noStrike" sz="1400" spc="0" u="none" cap="none">
                <a:solidFill>
                  <a:srgbClr val="1E293B">
                    <a:alpha val="100000"/>
                  </a:srgbClr>
                </a:solidFill>
                <a:latin typeface="Calibri"/>
              </a:rPr>
              <a:t><![CDATA[Foot supinated with external ro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nation-Abduction (PA)]]></a:t>
            </a:r>
            <a:br/>
            <a:r>
              <a:rPr lang="en-US" strike="noStrike" sz="1400" spc="0" u="none" cap="none">
                <a:solidFill>
                  <a:srgbClr val="1E293B">
                    <a:alpha val="100000"/>
                  </a:srgbClr>
                </a:solidFill>
                <a:latin typeface="Calibri"/>
              </a:rPr>
              <a:t><![CDATA[Foot pronated with abduction for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nation-External Rotation (PER)]]></a:t>
            </a:r>
            <a:br/>
            <a:r>
              <a:rPr lang="en-US" strike="noStrike" sz="1400" spc="0" u="none" cap="none">
                <a:solidFill>
                  <a:srgbClr val="1E293B">
                    <a:alpha val="100000"/>
                  </a:srgbClr>
                </a:solidFill>
                <a:latin typeface="Calibri"/>
              </a:rPr>
              <a:t><![CDATA[Foot pronated with external ro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kle Fractures — Lauge-Hans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jury Sequence (Supination-External Rotation)]]></a:t>
            </a:r>
            <a:br/>
            <a:br/>
            <a:br/>
            <a:r>
              <a:rPr lang="en-US" strike="noStrike" sz="1400" spc="0" u="none" cap="none">
                <a:solidFill>
                  <a:srgbClr val="1E293B">
                    <a:alpha val="100000"/>
                  </a:srgbClr>
                </a:solidFill>
                <a:latin typeface="Calibri"/>
              </a:rPr>
              <a:t><![CDATA[Supination-external rotation injuries are the most common ankle fracture pattern. The injury progresses through four stag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1 – Injury to anterior inferior tibiofibular liga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2 – Oblique fracture of distal fibul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3 – Posterior malleolus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4 – Medial malleolus fracture or deltoid ligament rup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r>
              <a:rPr lang="en-US" strike="noStrike" sz="1400" spc="0" u="none" cap="none">
                <a:solidFill>
                  <a:srgbClr val="1E293B">
                    <a:alpha val="100000"/>
                  </a:srgbClr>
                </a:solidFill>
                <a:latin typeface="Calibri"/>
              </a:rPr>
              <a:t><![CDATA[Pain around ank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elling and bruis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fficulty bearing weigh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0">
  <a:themeElements>
    <a:clrScheme name="Theme2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14</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2026-04-05T17:35:36Z</dcterms:created>
  <dcterms:modified xsi:type="dcterms:W3CDTF">2026-04-05T17:35:36Z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