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0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derson–D’Alonzo — Odontoid (Den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ype II Odontoid Fractures — Detail]]></a:t>
            </a:r>
            <a:br/>
            <a:br/>
            <a:r>
              <a:rPr lang="en-US" strike="noStrike" sz="1400" spc="0" u="none" cap="none">
                <a:solidFill>
                  <a:srgbClr val="1E293B">
                    <a:alpha val="100000"/>
                  </a:srgbClr>
                </a:solidFill>
                <a:latin typeface="Calibri"/>
              </a:rPr>
              <a:t><![CDATA[Risk factors for non-union in Type II (the `Rule of 5s`): age >50 years; displacement >5 mm; posterior displacement; comminution; delay in presentation (>6 weeks); osteoporosis; any single factor increases non-union risk — multiple factors = very high non-union rate with conservative management; if more than one risk factor is present, surgical stabilisation is generally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fixation (AOSF): indications — acute (<6 weeks) Type II fracture with anterior or horizontal displacement; no comminution at the fracture; young patient; adequate bone stock; normal cervical lordosis (allows screw trajectory); contraindications — posterior displacement (screw placement would distract rather than compress the fracture), comminution, delayed presentation (>6 weeks — fibrous tissue in the fracture gap prevents compression), osteoporosis (poor screw purchase), barrel-chest anatomy (limits fluoroscopic trajectory), pre-existing cervical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 Harms technique: the modern standard; C1 lateral mass screws + C2 pedicle/isthmic screws connected by rods; the Harms technique provides excellent biomechanical stability with rigid segmental fixation; its primary disadvantage is the loss of approximately 50° of cervical rotation (the C1-C2 joint contributes ~50% of total cervical rotation — the `yes` movement); bone graft is packed between C1 and C2; union rates >95%; the Brooks fusion (wiring of C1 to C2 with bone graft) and the Magerl transarticular screw technique are older alternatives; the Harms technique has superseded these at most centres due to better fixation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halo vest or rigid collar): the halo vest provides the most rigid cervical immobilisation available non-surgically; it consists of a halo ring (4 pins anchored in the outer table of the skull) connected to a rigid vest by 4 upright rods; it immobilises the upper cervical spine; halo vest complications in the elderly: pin-site infections (most common), pin loosening, respiratory restriction, pressure sores, dysphagia, and a paradoxical `snaking motion` at C1-C2 despite apparently rigid external fixation; rigid collar (Philadelphia or Miami J collar): provides less rigid immobilisation than halo; appropriate for lower-risk Type II fractures and most Type III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nderson-D`Alonzo: Type I (dens tip — rare, stable, non-op, but check for craniocervical instability); Type II (dens base/waist — most common 60%, high non-union risk, controversial management); Type III (C2 body — good vascularity, low non-union, non-op in m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non-union risk factors (`Rule of 5s`): age >50, displacement >5 mm, posterior displacement, comminution, delayed presentation (>6 weeks); any one factor increases risk; multiple factors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preserves C1-C2 rotation; for acute anterior/horizontal displacement; contraindicated for posterior displacement (screw distracts the fracture), comminution, and delayed presentation; requires intact transverse band to guide screw traje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Harms): most reliable fixation; union >95%; loses ~50% of cervical rotation; C1 lateral mass + C2 pedicle screws; preferred for elderly, osteoporosis, posterior displacement, comminution; the modern standard for surgical C1-C2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significance: stable in isolation BUT may indicate craniocervical instability; assess the occipitoatlantal interval (Powers ratio, atlantodental interval); a Type I fracture with craniocervical instability = surgical occipitoaxial fusion (occipito-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Hadley MN et al. Axis fractures resulting from motor vehicle accidents — the need for intervention. Spine. 1986.]]></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Apfelbaum RI et al. Direct anterior screw fixation for recent and remote odontoid fractures. J Neurosurg. 2000.]]></a:t>
            </a:r>
            <a:br/>
            <a:r>
              <a:rPr lang="en-US" strike="noStrike" sz="1200" spc="0" u="none" cap="none">
                <a:solidFill>
                  <a:srgbClr val="1E293B">
                    <a:alpha val="100000"/>
                  </a:srgbClr>
                </a:solidFill>
                <a:latin typeface="Calibri"/>
              </a:rPr>
              <a:t><![CDATA[Julien TD et al. Posterior C1-C2 fusion for treatment of odontoid fractures in the elderly. Neurosurgery. 2000.]]></a:t>
            </a:r>
            <a:br/>
            <a:r>
              <a:rPr lang="en-US" strike="noStrike" sz="1200" spc="0" u="none" cap="none">
                <a:solidFill>
                  <a:srgbClr val="1E293B">
                    <a:alpha val="100000"/>
                  </a:srgbClr>
                </a:solidFill>
                <a:latin typeface="Calibri"/>
              </a:rPr>
              <a:t><![CDATA[Platzer P et al. Displaced fractures of the dens — treatment with halo-vest immobilisation versus anterior odontoid screw fixation. J Spinal Disord Tech.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ip avulsion (rare, stable). Type II: base of dens (common, unstable, high nonunion). Type III: into C2 body (better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derson–D’Alonzo — Odontoid (Den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Odontoid (Dens) Fractures]]></a:t>
            </a:r>
            <a:br/>
            <a:br/>
            <a:r>
              <a:rPr lang="en-US" strike="noStrike" sz="1400" spc="0" u="none" cap="none">
                <a:solidFill>
                  <a:srgbClr val="1E293B">
                    <a:alpha val="100000"/>
                  </a:srgbClr>
                </a:solidFill>
                <a:latin typeface="Calibri"/>
              </a:rPr>
              <a:t><![CDATA[Fractures of the odontoid process (dens) of the axis (C2 vertebra) are the most common cervical spine fractures in the elderly, accounting for approximately 10–15% of all cervical fractures. They present a unique management challenge because of their anatomical location at the craniocervical junction — where the dens articulates with the anterior arch of the atlas (C1) and is constrained by the transverse ligament — and because of the profound variability in the natural history of different fracture subtypes. The Anderson-D`Alonzo classification (1974) remains the universally used system for describing odontoid fractures and directly guides management: Type I and III fractures generally heal with immobilisation; Type II fractures (the most common and most controversial) are associated with high non-union rates and frequently require surgical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odontoid process is the superiorly projecting peg of the axis (C2) that articulates with the anterior arch of C1 and is held in position by the transverse ligament of the atlas (the strongest ligament of the C1-C2 complex); the alar ligaments (from the dens to the occipital condyles) and the apical ligament (from the tip of the dens to the anterior foramen magnum) also provide stability; the blood supply to the dens is from branches of the vertebral arteries entering at the base — the tip of the dens (Type I) is relatively avascular; the waist of the dens at the base (Type II) is the most vulnerable to non-union from poor vascula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 a young, high-energy peak (road traffic accidents, sports — typically Type II displaced) and an elderly, low-energy peak (falls from standing — the most common cause of odontoid fracture in the over-65 population; a fall directly onto the back of the head is the classic mechanism); the elderly osteoporotic patient with a Type II odontoid fracture represents one of the most challenging clinical decisions in spin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derson-D`Alonzo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ip of the dens (apical)]]></a:t>
            </a:r>
            <a:br/>
            <a:r>
              <a:rPr lang="en-US" strike="noStrike" sz="1400" spc="0" u="none" cap="none">
                <a:solidFill>
                  <a:srgbClr val="1E293B">
                    <a:alpha val="100000"/>
                  </a:srgbClr>
                </a:solidFill>
                <a:latin typeface="Calibri"/>
              </a:rPr>
              <a:t><![CDATA[An oblique fracture through the tip of the odontoid process; the transverse ligament and the body of the dens remain intact; this is an avulsion of the tip by the alar ligaments; the fracture is ABOVE the level of the transverse ligament; it is the rarest type (<5%)]]></a:t>
            </a:r>
            <a:br/>
            <a:r>
              <a:rPr lang="en-US" strike="noStrike" sz="1400" spc="0" u="none" cap="none">
                <a:solidFill>
                  <a:srgbClr val="1E293B">
                    <a:alpha val="100000"/>
                  </a:srgbClr>
                </a:solidFill>
                <a:latin typeface="Calibri"/>
              </a:rPr>
              <a:t><![CDATA[STABLE — the transverse ligament is intact; the C1-C2 relationship is maintained; the dens base and waist are intact; however, a Type I fracture may be associated with an occipito-atlantoaxial dislocation (craniocervical instability) — always assess the occipitoatlantal interval; `a Type I fracture in isolation is stable, but it may be a `flag` for a more catastrophic craniocervical injury`]]></a:t>
            </a:r>
            <a:br/>
            <a:r>
              <a:rPr lang="en-US" strike="noStrike" sz="1400" spc="0" u="none" cap="none">
                <a:solidFill>
                  <a:srgbClr val="1E293B">
                    <a:alpha val="100000"/>
                  </a:srgbClr>
                </a:solidFill>
                <a:latin typeface="Calibri"/>
              </a:rPr>
              <a:t><![CDATA[Low — the fracture unites readily because the blood supply at the base is intact and the tip is non-weight-bearing]]></a:t>
            </a:r>
            <a:br/>
            <a:r>
              <a:rPr lang="en-US" strike="noStrike" sz="1400" spc="0" u="none" cap="none">
                <a:solidFill>
                  <a:srgbClr val="1E293B">
                    <a:alpha val="100000"/>
                  </a:srgbClr>
                </a:solidFill>
                <a:latin typeface="Calibri"/>
              </a:rPr>
              <a:t><![CDATA[Non-operative — hard cervical collar for 6–12 weeks; excellent prognosis for union; surgical fusion only if associated craniocervical instability is confirmed; most Type I are incidental findings or mino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Base (waist) of the dens — at the junction between the dens and the body of the axis]]></a:t>
            </a:r>
            <a:br/>
            <a:r>
              <a:rPr lang="en-US" strike="noStrike" sz="1400" spc="0" u="none" cap="none">
                <a:solidFill>
                  <a:srgbClr val="1E293B">
                    <a:alpha val="100000"/>
                  </a:srgbClr>
                </a:solidFill>
                <a:latin typeface="Calibri"/>
              </a:rPr>
              <a:t><![CDATA[A transverse or oblique fracture through the BASE (waist) of the odontoid process — at the narrowest part of the dens where it meets the body of C2; the transverse ligament of the atlas is attached to the dens just above the fracture — as the dens displaces, the entire C1-dens unit moves away from the C2 body; this is the MOST COMMON type (~60% of odontoid fractures) and the most problematic; displacement may be anterior (extension injury — the C1-dens unit moves anteriorly) or posterior (flexion injury)]]></a:t>
            </a:r>
            <a:br/>
            <a:r>
              <a:rPr lang="en-US" strike="noStrike" sz="1400" spc="0" u="none" cap="none">
                <a:solidFill>
                  <a:srgbClr val="1E293B">
                    <a:alpha val="100000"/>
                  </a:srgbClr>
                </a:solidFill>
                <a:latin typeface="Calibri"/>
              </a:rPr>
              <a:t><![CDATA[POTENTIALLY UNSTABLE — the fracture is at the base of the dens and disrupts the entire C1-C2 relationship; a displaced Type II odontoid fracture is an unstable C1-C2 injury because the transverse ligament and the odontoid tip remain attached to C1 and move with it; the C1-dens complex can translate anteriorly or posteriorly, creating risk of spinal cord compression between the posterior C1 arch and the C2 body (the `atlas clamp`)]]></a:t>
            </a:r>
            <a:br/>
            <a:r>
              <a:rPr lang="en-US" strike="noStrike" sz="1400" spc="0" u="none" cap="none">
                <a:solidFill>
                  <a:srgbClr val="1E293B">
                    <a:alpha val="100000"/>
                  </a:srgbClr>
                </a:solidFill>
                <a:latin typeface="Calibri"/>
              </a:rPr>
              <a:t><![CDATA[HIGH — non-union rates of 30–80% in elderly patients managed non-operatively; risk factors for non-union: age >50 years (most important), displacement >5 mm, posterior displacement, comminution at the fracture site, osteoporosis; the poor vascularity at the dens base and the shear forces at this level impair healing; non-union leads to chronic instability and risk of late spinal cord injury]]></a:t>
            </a:r>
            <a:br/>
            <a:r>
              <a:rPr lang="en-US" strike="noStrike" sz="1400" spc="0" u="none" cap="none">
                <a:solidFill>
                  <a:srgbClr val="1E293B">
                    <a:alpha val="100000"/>
                  </a:srgbClr>
                </a:solidFill>
                <a:latin typeface="Calibri"/>
              </a:rPr>
              <a:t><![CDATA[CONTROVERSIAL — the management of Type II odontoid fractures is one of the most debated topics in spine surgery; options: (1) Anterior odontoid screw fixation (AOSF) — a single lag screw inserted from the anterior inferior C2 body up into the dens, compressing the fracture; preserves C1-C2 rotation; technically demanding; NOT suitable for posterior-directed displacement (screw would distract the fracture) or highly comminuted; best for young patients with acute anterior or horizontally displaced Type II; (2) Posterior C1-C2 fusion (Magerl/Brooks/Harms technique) — ablates C1-C2 rotation (50% of cervical rotation); more reliable union; preferred for elderly with osteoporosis, posterior displacement, comminution, or delayed presentation; (3) Conservative treatment — rigid collar or halo vest; for elderly with significant comorbidities where surgery is considered too risky; high non-union rate but many elderly patients tolerate non-union with a fibrous union and function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ody of C2 (axis) below the waist of the dens — the fracture extends into the cancellous body of the axis]]></a:t>
            </a:r>
            <a:br/>
            <a:r>
              <a:rPr lang="en-US" strike="noStrike" sz="1400" spc="0" u="none" cap="none">
                <a:solidFill>
                  <a:srgbClr val="1E293B">
                    <a:alpha val="100000"/>
                  </a:srgbClr>
                </a:solidFill>
                <a:latin typeface="Calibri"/>
              </a:rPr>
              <a:t><![CDATA[The fracture extends BELOW the waist of the dens into the BODY of C2; the fracture line passes through the cancellous bone of the axis body; the fracture involves the C2 vertebral body proper; it is a larger fracture involving more bone and a better blood supply (the cancellous body has abundant vascularity)]]></a:t>
            </a:r>
            <a:br/>
            <a:r>
              <a:rPr lang="en-US" strike="noStrike" sz="1400" spc="0" u="none" cap="none">
                <a:solidFill>
                  <a:srgbClr val="1E293B">
                    <a:alpha val="100000"/>
                  </a:srgbClr>
                </a:solidFill>
                <a:latin typeface="Calibri"/>
              </a:rPr>
              <a:t><![CDATA[VARIABLE — generally less unstable than Type II because the fracture surface is larger and heals more reliably; however, significantly displaced Type III fractures are unstable; halo vest immobilisation provides adequate stability for most Type III fractures]]></a:t>
            </a:r>
            <a:br/>
            <a:r>
              <a:rPr lang="en-US" strike="noStrike" sz="1400" spc="0" u="none" cap="none">
                <a:solidFill>
                  <a:srgbClr val="1E293B">
                    <a:alpha val="100000"/>
                  </a:srgbClr>
                </a:solidFill>
                <a:latin typeface="Calibri"/>
              </a:rPr>
              <a:t><![CDATA[Low — the cancellous bone of the C2 body has excellent vascularity and healing potential; union rates >85–95% with immobilisation]]></a:t>
            </a:r>
            <a:br/>
            <a:r>
              <a:rPr lang="en-US" strike="noStrike" sz="1400" spc="0" u="none" cap="none">
                <a:solidFill>
                  <a:srgbClr val="1E293B">
                    <a:alpha val="100000"/>
                  </a:srgbClr>
                </a:solidFill>
                <a:latin typeface="Calibri"/>
              </a:rPr>
              <a:t><![CDATA[Non-operative in most cases — halo vest (for fractures requiring more rigid immobilisation) or rigid collar for minor Type III; surgical fusion for displaced fractures failing conservative management or in patients with neurological deficit; very good prognosis for union with appropriate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2026-05-25T07:40:15Z</dcterms:created>
  <dcterms:modified xsi:type="dcterms:W3CDTF">2026-05-25T07:40:15Z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