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07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extension into the AC joint; distal to CC liga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initially; late ACJ OA may require distal clavicle exci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sleeve fracture in children — medial fragment displaces superiorly through the perioste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(attached to sleev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seudo-dislocation; periosteum and CC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in children; excellent remodel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inuted; CC ligaments attached to an inferior bone fragment, not to the main dist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ligaments to inferior comminuted fragment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principle: the stability of a distal clavicle fracture depends entirely on the status of the CC ligaments relative to the fracture — if the CC ligaments remain attached to the medial fragment (Type I), the fracture is stable; if they are detached from the medial fragment (Type II, IIA, IIB, V), the medial fragment loses its inferior attachment to the coracoid and displaces superiorly due to trapezius pull — this is the unstable pattern with high non-unio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& 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 and mechanism: direct shoulder blow, fall onto the shoulder; sporting injury; assess pain, shoulder function, skin integrity over the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tenderness and deformity at the distal clavicle; step deformity at the AC joint in Type II (clavicle displaced superiorly relative to the acromion); skin tenting in significantly displaced fractures (skin at risk); neurovascular assessment; assess contralateral shoulder for AC joint base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graphs: standard AP clavicle and Zanca view (AC joint view — 15° cephalad tilt; better visualises the AC joint and distal clavicle); assess fracture pattern, displacement, and CC dist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distance measurement on X-ray: measured from the superior cortex of the coracoid to the inferior cortex of the clavicle; normal approximately 11–13 mm; increased CC distance in Type II = superior displacement of the medial fragment; stress views (weight held in each hand) can demonstrate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for complex or comminuted fractures to better define anatomy and guide surgical planning; particularly for Type V comminuted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Type I (stable): arm sling for comfort; early range of motion; progressive loading; union almost universal; return to sport at 6–8 weeks when comfor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Type II (unstable) — surgical indications: Type II distal clavicle fractures have a reported non-union rate of 20–30% with non-operative management (some series up to 40%); surgical fixation is generally recommended; indications include: significant displacement, skin tenting, high-demand patients, bilateral fractures, open fracture; non-operative management can be considered in elderly low-demand patients or those with significant medical comorbidit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S. Fracture of the distal clavicle with detachment of the coracoclavicular ligaments in adults. J Trauma. 1963;3:99–1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 FL. Fractures and ligamentous injuries of the clavicle and its articulation. J Bone Joint Surg Am. 1967;49(4):774–78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binson CM et al. Distal clavicle fractures. J Bone Joint Surg Br. 2004;86(4):565–5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geman SA et al. Operative treatment of distal clavicle fractures. Acta Orthop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dersen JR et al. Surgical treatment of distal clavicle fractures. Injury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rrmann S et al. Hook plate fixation for distal clavicle fractures. J Shoulder Elbow Surg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and Greens Fractures in Adults. 9th Edition. Wolters Kluw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: Type I midshaft; Type II distal; Type III medial third. Neer distal clavicle: Type I stable; IIA/IIB unstable (CC ligaments disrupted); Type III intra-articular; V epiphyseal. Distal (Neer IIB) has high nonunion; often operativ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of the distal third of the clavicle account for approximately 12–15% of all clavicle fractures and have distinct management considerations compared to mid-shaft fractures. The relationship of the fracture to the coracoclavicular (CC) ligaments — the conoid and trapezoid — determines the stability of the fracture and drives the decision to manage operatively or non-operatively. The Allman and Neer classifications are the most widely used framework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clavicle is stabilised by the acromioclavicular (AC) ligaments (capsule and superior and inferior AC ligaments — control horizontal stability) and the coracoclavicular ligaments — conoid ligament (posteromedial, more vertical, primary restraint to superior displacement) and trapezoid ligament (anterolateral, more horizontal, primary restraint to axial compres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: direct blow to the shoulder; fall on an outstretched hand; fall onto the point of the shoulder; direct impact in spor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Liga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 Group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third (most common — 8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i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(mostly); surgical if significantly displac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 Group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thir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 be to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pends on Neer 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e Neer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 Group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third (rare — 5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(mostly); CT to exclude sterno-clavicular dis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lassification of Distal Third Clavicle Fractur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Ligament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eral to the CC ligaments (between CC and AC ligament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— CC ligaments attached to the medi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medial fragment stabilised by intact CC ligaments to the coracoi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; excellent union rate (>95%)]]>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to or through the CC liga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ligaments detached from the medial (proximal) fragment and attached to the distal (lateral) fragment or avul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— medial fragment is unsupported, pulled superiorly by the trapezius; highest non-union rate (20–30% non-operativ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recommen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CC ligaments intact and attached to distal fragment; fracture medial to bot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conoid and trapezoid attached to dist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— medial fragment unsuppor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oid torn; trapezoid attached to distal fragment; fracture between the two CC liga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oid ruptured; trapezoid intact to dist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2026-05-25T06:39:21Z</dcterms:created>
  <dcterms:modified xsi:type="dcterms:W3CDTF">2026-05-25T06:39:21Z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