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a-articular extension into the AC joint; distal t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itially; late ACJ OA may require distal clavicle excis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iosteal sleeve fracture in children — medial fragment displaces superiorly through the perioste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(attached to slee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seudo-dislocation; periosteum and CC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 children; excellent remodel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ed; CC ligaments attached to an inferior bone fragment, not to the main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to inferior comminuted fragment on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principle: the stability of a distal clavicle fracture depends entirely on the status of the CC ligaments relative to the fracture — if the CC ligaments remain attached to the medial fragment (Type I), the fracture is stable; if they are detached from the medial fragment (Type II, IIA, IIB, V), the medial fragment loses its inferior attachment to the coracoid and displaces superiorly due to trapezius pull — this is the unstable pattern with high non-union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 & 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 and mechanism: direct shoulder blow, fall onto the shoulder; sporting injury; assess pain, shoulder function, skin integrity over th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tenderness and deformity at the distal clavicle; step deformity at the AC joint in Type II (clavicle displaced superiorly relative to the acromion); skin tenting in significantly displaced fractures (skin at risk); neurovascular assessment; assess contralateral shoulder for AC joint base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ographs: standard AP clavicle and Zanca view (AC joint view — 15° cephalad tilt; better visualises the AC joint and distal clavicle); assess fracture pattern, displacement, and CC dist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distance measurement on X-ray: measured from the superior cortex of the coracoid to the inferior cortex of the clavicle; normal approximately 11–13 mm; increased CC distance in Type II = superior displacement of the medial fragment; stress views (weight held in each hand) can demonstrate instabil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for complex or comminuted fractures to better define anatomy and guide surgical planning; particularly for Type V comminuted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 (stable): arm sling for comfort; early range of motion; progressive loading; union almost universal; return to sport at 6–8 weeks when comforta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 II (unstable) — surgical indications: Type II distal clavicle fractures have a reported non-union rate of 20–30% with non-operative management (some series up to 40%); surgical fixation is generally recommended; indications include: significant displacement, skin tenting, high-demand patients, bilateral fractures, open fracture; non-operative management can be considered in elderly low-demand patients or those with significant medical comorbid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Fracture of the distal clavicle with detachment of the coracoclavicular ligaments in adults. J Trauma. 1963;3:99–1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FL. Fractures and ligamentous injuries of the clavicle and its articulation. J Bone Joint Surg Am. 1967;49(4):774–7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binson CM et al. Distal clavicle fractures. J Bone Joint Surg Br. 2004;86(4):565–5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geman SA et al. Operative treatment of distal clavicle fractures. Acta Orthop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en JR et al. Surgical treatment of distal clavicle fractures. Injury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rrmann S et al. Hook plate fixation for distal clavicle fractures. J Shoulder Elbow Surg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ckwood and Greens Fractures in Adults. 9th Edition. Wolters Kluw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: Type I midshaft; Type II distal; Type III medial third. Neer distal clavicle: Type I stable; IIA/IIB unstable (CC ligaments disrupted); Type III intra-articular; V epiphyseal. Distal (Neer IIB) has high nonunion; often operativ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of the distal third of the clavicle account for approximately 12–15% of all clavicle fractures and have distinct management considerations compared to mid-shaft fractures. The relationship of the fracture to the coracoclavicular (CC) ligaments — the conoid and trapezoid — determines the stability of the fracture and drives the decision to manage operatively or non-operatively. The Allman and Neer classifications are the most widely used framework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distal clavicle is stabilised by the acromioclavicular (AC) ligaments (capsule and superior and inferior AC ligaments — control horizontal stability) and the coracoclavicular ligaments — conoid ligament (posteromedial, more vertical, primary restraint to superior displacement) and trapezoid ligament (anterolateral, more horizontal, primary restraint to axial compres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: direct blow to the shoulder; fall on an outstretched hand; fall onto the point of the shoulder; direct impact in spor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ddle third (most common — 80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surgical if significantly displac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tal thir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 be to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pends on Neer sub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 Neer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llman Group I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hird (rare — 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sually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(mostly); CT to exclude sterno-clavicular disloc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of Distal Third Clavicle Frac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 St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to the CC ligaments (between CC and AC ligament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act — CC ligaments attached to the medi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medial fragment stabilised by intact CC ligaments to the corac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excellent union rate (>95%)]]>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to or through the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C ligaments detached from the medial (proximal) fragment and attached to the distal (lateral) fragment or avul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is unsupported, pulled superiorly by the trapezius; highest non-union rate (20–30% non-operativ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 recommend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Allman / Neer Distal Third — Clavic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C ligaments intact and attached to distal fragment; fracture medial to bot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conoid and trapezoid attached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medial fragment unsuppor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B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torn; trapezoid attached to distal fragment; fracture between the two CC ligam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oid ruptured; trapezoid intact to distal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2026-07-28T05:07:23Z</dcterms:created>
  <dcterms:modified xsi:type="dcterms:W3CDTF">2026-07-28T05:07:23Z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