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72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dult Acquired Flatfoot — Posterior Tibial Tendon Dysfunction (PTT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Tendon failed; long-standing deformity]]></a:t>
            </a:r>
            <a:br/>
            <a:r>
              <a:rPr lang="en-US" strike="noStrike" sz="1400" spc="0" u="none" cap="none">
                <a:solidFill>
                  <a:srgbClr val="1E293B">
                    <a:alpha val="100000"/>
                  </a:srgbClr>
                </a:solidFill>
                <a:latin typeface="Calibri"/>
              </a:rPr>
              <a:t><![CDATA[Fixed hindfoot valgus + ankle valgus from deltoid ligament insufficiency; tibiotalocalcaneal involvement]]></a:t>
            </a:r>
            <a:br/>
            <a:r>
              <a:rPr lang="en-US" strike="noStrike" sz="1400" spc="0" u="none" cap="none">
                <a:solidFill>
                  <a:srgbClr val="1E293B">
                    <a:alpha val="100000"/>
                  </a:srgbClr>
                </a:solidFill>
                <a:latin typeface="Calibri"/>
              </a:rPr>
              <a:t><![CDATA[Rigid; tibiotalocalcaneal involvement]]></a:t>
            </a:r>
            <a:br/>
            <a:r>
              <a:rPr lang="en-US" strike="noStrike" sz="1400" spc="0" u="none" cap="none">
                <a:solidFill>
                  <a:srgbClr val="1E293B">
                    <a:alpha val="100000"/>
                  </a:srgbClr>
                </a:solidFill>
                <a:latin typeface="Calibri"/>
              </a:rPr>
              <a:t><![CDATA[Triple arthrodesis ± ankle reconstruction; tibiotalocalcaneal fusion for severe ankle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edial ankle and arch pain; progressive deformity (shoes wearing out medially, inability to wear normal shoes); difficulty with stairs and uneven ground; lateral ankle pain in advanced disease (fibular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o many toes" sign: from posterior, more than 2 toes visible on the lateral side — indicates forefoot abduction from spring ligament and talonavicular joint failure; highly sensitive clinical sign for AAFD when combined with heel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leg heel rise test: ask patient to stand on one leg and rise onto tiptoe; failure to invert heel (or inability to complete the test) = PTT insufficiency; normal = heel inverts during heel rise as subtalar joint locks through PTT action; perform bilaterally for comparis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 leg heel rise: ask patient to rise onto tiptoe on both legs — if they can only achieve this bilaterally but not unilaterally, PTT insufficiency is confirmed; some patients cannot perform single-leg heel rise due to pain even with intact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tion: tenderness along PTT course (posterior to medial malleolus, along medial midfoot to navicular insertion); swelling in PTT groove; hindfoot alignment assessment in standing and from behi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ility assessment: talonavicular and subtalar joint flexibility to distinguish Stage II (flexible) from Stage III (rigid) — passive correction of hindfoot valgus and forefoot abduction indicates surgical candidacy for joint-sparing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foot (talonavicular uncoverage, talar head-first metatarsal angle), lateral foot (loss of medial arch, talo-first metatarsal angle — Meary angle), hindfoot alignment view (hindfoot valgus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ry angle (talo-first metatarsal angle on lateral WB X-ray): normal 0°; in flatfoot deformity, apex-plantar angulation develops (break in Meary line); angle >4° below horizontal indicates significant arch collapse; useful for pre-operative planning and quantifying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onavicular uncoverage: on AP foot X-ray, normally <10% of talar head uncovered; >40% = significant forefoot abduction (Stage IIB 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kle and foot: evaluates PTT integrity (tendinosis, partial or complete tear), spring ligament complex (superomedial and inferoplantar ligaments), subtalar and talonavicular cartilage; guides surgical planning; essential before surgery in Stage II–I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PTT; useful for guided injection; less comprehensive tha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nson KA, Strom DE. Tibialis posterior tendon dysfunction. Clin Orthop Relat Res. 1989;(239):196–206.]]></a:t>
            </a:r>
            <a:br/>
            <a:r>
              <a:rPr lang="en-US" strike="noStrike" sz="1200" spc="0" u="none" cap="none">
                <a:solidFill>
                  <a:srgbClr val="1E293B">
                    <a:alpha val="100000"/>
                  </a:srgbClr>
                </a:solidFill>
                <a:latin typeface="Calibri"/>
              </a:rPr>
              <a:t><![CDATA[Myerson MS. Adult acquired flatfoot deformity: treatment of dysfunction of the posterior tibial tendon. Instr Course Lect. 1997;46:393–405.]]></a:t>
            </a:r>
            <a:br/>
            <a:r>
              <a:rPr lang="en-US" strike="noStrike" sz="1200" spc="0" u="none" cap="none">
                <a:solidFill>
                  <a:srgbClr val="1E293B">
                    <a:alpha val="100000"/>
                  </a:srgbClr>
                </a:solidFill>
                <a:latin typeface="Calibri"/>
              </a:rPr>
              <a:t><![CDATA[Mosier-LaClair S et al. Imaging of the posterior tibial tendon. Foot Ankle Clin. 2004.]]></a:t>
            </a:r>
            <a:br/>
            <a:r>
              <a:rPr lang="en-US" strike="noStrike" sz="1200" spc="0" u="none" cap="none">
                <a:solidFill>
                  <a:srgbClr val="1E293B">
                    <a:alpha val="100000"/>
                  </a:srgbClr>
                </a:solidFill>
                <a:latin typeface="Calibri"/>
              </a:rPr>
              <a:t><![CDATA[Haddad SL et al. Adult acquired flatfoot: a review of the epidemiology, pathogenesis, diagnosis and treatment. J Am Acad Orthop Surg. 2021.]]></a:t>
            </a:r>
            <a:br/>
            <a:r>
              <a:rPr lang="en-US" strike="noStrike" sz="1200" spc="0" u="none" cap="none">
                <a:solidFill>
                  <a:srgbClr val="1E293B">
                    <a:alpha val="100000"/>
                  </a:srgbClr>
                </a:solidFill>
                <a:latin typeface="Calibri"/>
              </a:rPr>
              <a:t><![CDATA[Deland JT. Adult-acquired flatfoot deformity. J Am Acad Orthop Surg. 2008;16(7):399–406.]]></a:t>
            </a:r>
            <a:br/>
            <a:r>
              <a:rPr lang="en-US" strike="noStrike" sz="1200" spc="0" u="none" cap="none">
                <a:solidFill>
                  <a:srgbClr val="1E293B">
                    <a:alpha val="100000"/>
                  </a:srgbClr>
                </a:solidFill>
                <a:latin typeface="Calibri"/>
              </a:rPr>
              <a:t><![CDATA[Gould N et al. Adult acquired flatfoot — hindfoot osteotomy and FDL transfer. Foot Ankle Int. 2007.]]></a:t>
            </a:r>
            <a:br/>
            <a:r>
              <a:rPr lang="en-US" strike="noStrike" sz="1200" spc="0" u="none" cap="none">
                <a:solidFill>
                  <a:srgbClr val="1E293B">
                    <a:alpha val="100000"/>
                  </a:srgbClr>
                </a:solidFill>
                <a:latin typeface="Calibri"/>
              </a:rPr>
              <a:t><![CDATA[Ellis SJ et al. Reconstruction of the spring ligament complex. Foot Ankle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adult acquired flatfoot; due to PTT degeneration/rupture. Stages I–IV (Johnson & Strom classification). Clinical: medial ankle pain, progressive collapse of medial arch, hindfoot valgus. Imaging: MRI shows tendon degeneration; weight-bearing X-rays show arch collapse. Treatment: Stage I—orthoses, NSAIDs; Stage II—tendon transfer + osteotomy; Stage III/IV—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dult Acquired Flatfoot — Posterior Tibial Tendon Dysfunction (PTT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dult acquired flatfoot deformity (AAFD) is a progressive condition characterised by collapse of the medial longitudinal arch, hindfoot valgus, and forefoot abduction. The most common cause is posterior tibial tendon dysfunction (PTTD), where progressive insufficiency of the posterior tibial tendon (PTT) — the primary dynamic stabiliser of the medial arch — leads to a cascade of ligamentous failure, joint deformity, and ultimately arthritic change. Understanding the stages of progression is essential for directing the appropriate non-operative or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TT function: primary dynamic stabiliser of the medial longitudinal arch; inverts the subtalar joint (locks the transverse tarsal joints) during terminal stance and toe-off, allowing efficient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ailure: PTT insufficiency → spring ligament complex failure → subtalar and talonavicular joint subluxation → forefoot abduction and hindfoot valgus → peroneal tendons gain mechanical advantage → deformity self-perpetuates → eventually ligamentous tethers on the lateral side (calcaneofibular, sinus tarsi) fail → rigid flat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PTTD: female sex (4:1), obesity, diabetes, hypertension, seronegative arthropathies (particularly psoriatic arthritis), steroid use, age 40–60 years, previous trauma to the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middle-aged women; prevalence approximately 3–5% in adults over 40; bilateral in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hnson & Strom Classification (Modified by Myers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TT Status]]></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Flexi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Tendinitis/tenosynovitis; tendon intact; no significant weakness]]></a:t>
            </a:r>
            <a:br/>
            <a:r>
              <a:rPr lang="en-US" strike="noStrike" sz="1400" spc="0" u="none" cap="none">
                <a:solidFill>
                  <a:srgbClr val="1E293B">
                    <a:alpha val="100000"/>
                  </a:srgbClr>
                </a:solidFill>
                <a:latin typeface="Calibri"/>
              </a:rPr>
              <a:t><![CDATA[No deformity or minimal]]></a:t>
            </a:r>
            <a:br/>
            <a:r>
              <a:rPr lang="en-US" strike="noStrike" sz="1400" spc="0" u="none" cap="none">
                <a:solidFill>
                  <a:srgbClr val="1E293B">
                    <a:alpha val="100000"/>
                  </a:srgbClr>
                </a:solidFill>
                <a:latin typeface="Calibri"/>
              </a:rPr>
              <a:t><![CDATA[N/A]]></a:t>
            </a:r>
            <a:br/>
            <a:r>
              <a:rPr lang="en-US" strike="noStrike" sz="1400" spc="0" u="none" cap="none">
                <a:solidFill>
                  <a:srgbClr val="1E293B">
                    <a:alpha val="100000"/>
                  </a:srgbClr>
                </a:solidFill>
                <a:latin typeface="Calibri"/>
              </a:rPr>
              <a:t><![CDATA[Non-operative (orthotics, physio); occasionally PTT teno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Tendon elongated, degenerate, or partially torn; insufficient]]></a:t>
            </a:r>
            <a:br/>
            <a:r>
              <a:rPr lang="en-US" strike="noStrike" sz="1400" spc="0" u="none" cap="none">
                <a:solidFill>
                  <a:srgbClr val="1E293B">
                    <a:alpha val="100000"/>
                  </a:srgbClr>
                </a:solidFill>
                <a:latin typeface="Calibri"/>
              </a:rPr>
              <a:t><![CDATA[Flexible hindfoot valgus + forefoot abduction; "too many toes" sign; medial arch loss]]></a:t>
            </a:r>
            <a:br/>
            <a:r>
              <a:rPr lang="en-US" strike="noStrike" sz="1400" spc="0" u="none" cap="none">
                <a:solidFill>
                  <a:srgbClr val="1E293B">
                    <a:alpha val="100000"/>
                  </a:srgbClr>
                </a:solidFill>
                <a:latin typeface="Calibri"/>
              </a:rPr>
              <a:t><![CDATA[Flexible — deformity corrects on heel rise]]></a:t>
            </a:r>
            <a:br/>
            <a:r>
              <a:rPr lang="en-US" strike="noStrike" sz="1400" spc="0" u="none" cap="none">
                <a:solidFill>
                  <a:srgbClr val="1E293B">
                    <a:alpha val="100000"/>
                  </a:srgbClr>
                </a:solidFill>
                <a:latin typeface="Calibri"/>
              </a:rPr>
              <a:t><![CDATA[Non-operative first; surgical: calcaneal osteotomy + FDL transfer (flexibl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30–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Medialising calcaneal osteotomy ± FDL transf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Calcaneal osteotomy + lateral column lengthening (Evans osteotomy) + FD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Tendon failed; fixed deformity developing]]></a:t>
            </a:r>
            <a:br/>
            <a:r>
              <a:rPr lang="en-US" strike="noStrike" sz="1400" spc="0" u="none" cap="none">
                <a:solidFill>
                  <a:srgbClr val="1E293B">
                    <a:alpha val="100000"/>
                  </a:srgbClr>
                </a:solidFill>
                <a:latin typeface="Calibri"/>
              </a:rPr>
              <a:t><![CDATA[Fixed hindfoot valgus; subtalar arthritis beginning; forefoot abduction]]></a:t>
            </a:r>
            <a:br/>
            <a:r>
              <a:rPr lang="en-US" strike="noStrike" sz="1400" spc="0" u="none" cap="none">
                <a:solidFill>
                  <a:srgbClr val="1E293B">
                    <a:alpha val="100000"/>
                  </a:srgbClr>
                </a:solidFill>
                <a:latin typeface="Calibri"/>
              </a:rPr>
              <a:t><![CDATA[Rigid or semi-rigid — subtalar joint fixed in valgus]]></a:t>
            </a:r>
            <a:br/>
            <a:r>
              <a:rPr lang="en-US" strike="noStrike" sz="1400" spc="0" u="none" cap="none">
                <a:solidFill>
                  <a:srgbClr val="1E293B">
                    <a:alpha val="100000"/>
                  </a:srgbClr>
                </a:solidFill>
                <a:latin typeface="Calibri"/>
              </a:rPr>
              <a:t><![CDATA[Subtalar arthrodesis ± additional fusions; brace for non-surgical candid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2026-05-25T09:23:06Z</dcterms:created>
  <dcterms:modified xsi:type="dcterms:W3CDTF">2026-05-25T09:23:06Z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