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015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uble thorac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T + proximal thoracic both structur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uble majo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T + lumbar both structur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iple majo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thoracic + MT + lumbar all structur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5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oracolumbar/lumbar (TL/L) on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L/L structural; thoracic non-structur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6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L/L main + structural thorac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L/L major; MT also structur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ach Lenke type has a lumbar modifier (A, B, C — based on lumbar curve relationship to CSVL) and a sagittal modifier (–, N, +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structural curve must be fused; a non-structural (compensatory) curve need not be included in fusion — preserving motion segments is a key surgical go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uctural definition: >25° on side-bending X-ray OR >20° kyphosis in thoracic region]]>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Algorithm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is guided by Cobb angle magnitude and skeletal maturity. The three treatment options are observation, bracing, and surgery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bb Ang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ser / Matur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ommend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20°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bservation only; repeat X-ray every 4–6 month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0–40°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ser 0–2 (skeletally immatur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acing — proven to reduce progression to surgical threshol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0–40°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ser 3–5 (near or at maturit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bservation; bracing less effective at skeletal matur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40–45°]]>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ly imma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correction strongly recommended — will progress after matur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50°]]>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ery — curves >50° continue to progress in adulthood at 1° per year]]>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ac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al of bracing: prevent curve progression to surgical threshold — does not correct existing curve; aims to hold curve magnitude until skeletal matur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AIST trial (Weinstein, NEJM 2013): bracing significantly reduces progression to surgical threshold — 72% success rate with bracing vs 48% in observation for curves 20–40° in Risser 0–2 patients; dose-response relationship — more hours = better outco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ace types: TLSO (thoracolumbosacral orthosis) — Boston brace (most common), Charleston bending brace (nighttime only), Providence brace (nighttime supine); Milwaukee brace (CTLSO) for high thoracic curves — poorly tolerated; largely abandon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sage: minimum 18 hours/day for maximal effectiveness; 13+ hours shows dose-response benefit; compliance is the primary determinant of succe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aning: brace weaning begins at Risser 4; completed by Risser 5 or 2 years post-menarche in girl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nitoring: clinical and radiographic reassessment every 4–6 months during bracing; in-brace Cobb should show correction of 50% or more — poor in-brace correction predicts fail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spinal fusion with pedicle screw instrumentation is the gold standard surgical treatment for AIS. The goal is to achieve a balanced, level fusion with maximum correction while preserving as many motion segments as possible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proach: posterior spinal fusion (PSF) with pedicle screw and rod instrumentation — hybrid constructs (hooks/wires) still used in some centres but pedicle screws provide superior three-column fixation and corr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sion levels: determined by Lenke classification and end vertebra levels — fuse from upper instrumented vertebra (UIV) to lower instrumented vertebra (LIV); include all structural curves; the stable and neutral vertebra concept guides distal fusion level sele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 vertebra: most cephalad vertebra bisected by CSVL (central sacral vertical line) on standing AP — this is the lowest level that should be fused for lumbar cur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rection techniques: rod derotation, in situ rod bending, vertebral column manipulation, direct vertebral rotation (DVR) — achieve coronal and sagittal correction simultaneous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approach: anterior spinal fusion (ASF) via VATS (thoracoscopic) or open thoracotomy — fewer fusion levels needed for thoracic curves; anterior release for rigid curves >70°; less commonly used now with advances in posterior technique]]>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instein SL et al. Effects of bracing in adolescents with idiopathic scoliosis (BrAIST trial). N Engl J Med. 2013;369(16):1512–152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nke LG et al. Adolescent idiopathic scoliosis: a new classification to determine extent of spinal arthrodesis. J Bone Joint Surg Am. 2001;83(8):1169–118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ser JC. The iliac apophysis: an invaluable sign in the management of scoliosis. Clin Orthop Relat Res. 1958;11:111–11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nders JO et al. Predicting scoliosis progression from skeletal maturity: a simplified classification during adolescence. J Bone Joint Surg Am. 2008;90(3):540–55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k SI et al. Segmental pedicle screw fixation in the treatment of thoracic idiopathic scoliosis. Spine. 1995;20(12):1399–14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kar S et al. Neuromonitoring in scol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nke classification guides fusion levels using curve type, lumbar modifier, and sagittal modifier. Bracing is effective in skeletally immature (Risser 0–2) with 25–40° curves when worn adequately. PSF with pedicle screws is gold standard for surgical AIS; selective fusion aims to preserve motion segments. Assess sagittal profile to avoid hypokyphosis and junctional problems. Psychosocial support and cosmesis discussion are important in counseling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olescent idiopathic scoliosis (AIS) is a three-dimensional structural deformity of the spine defined as a lateral spinal curvature of 10° or more (Cobb angle) with no identifiable underlying cause in patients aged 10 years to skeletal maturity. It is the most common form of scoliosis and a significant source of morbidity if untreated in progressive curves. Timely intervention with bracing or surgery can prevent progression and the need for more complex reconstructive surgery in adulthood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valence: 2–3% of the adolescent population has curves >10°; significant curves (>20°) affect approximately 0.3–0.5%]]>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ale:male ratio for progressive curves: approximately 7–8:1 — girls far more likely to progress to surgical threshol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etiology: genuinely idiopathic — multifactorial genetic predisposition; multiple candidate genes identified; no single causative mechanism establish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curve pattern: right thoracic curve (Lenke 1) — convexity to the right in thoracic spin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is for progression determined by: magnitude of curve at presentation, skeletal maturity (Risser grade), curve pattern, and age at onset — younger patient + larger curve + lower Risser = highest progression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ulmonary compromise: clinically significant in curves >70°; severe in curves >100° — thoracic scoliosis reduces lung volume by approximately 20 mL per degree of curvature beyond 70°]]>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essment of Skeletal Maturit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 maturity assessment is the cornerstone of management decisions in AIS. Remaining growth determines progression risk and urgency of treatment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ser 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ific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0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iliac crest apophysis visi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est risk of progression — maximum growth remain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5% apophysis ossification (later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progression risk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50% oss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risk; bracing still effectiv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75% oss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progression risk; approaching matur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00% ossification; apophysis not fus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nimal progression risk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5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ophysis fused to ili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 maturity achieved — progression very unlike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nders classification (hand/wrist skeletal age): more sensitive for predicting peak height velocity and progression risk than Risser alone — Tanner-Whitehouse staging; particularly useful in early adolesce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nner staging and menarche: girls experience peak curve progression in the 1–2 years before menarche; post-menarche girls rarely progress beyond 30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iradiate cartilage closure: closed triradiate cartilage on pelvic X-ray correlates with Risser 0–1 transition and imminent peak height veloc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nke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Lenke classification (2001) is the standard system for describing AIS curve patterns and guides surgical fusion level selection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nke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rve 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uctural Criteri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in thoracic (MT) on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T structural; proximal thoracic and lumbar non-structu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2026-05-25T05:01:52Z</dcterms:created>
  <dcterms:modified xsi:type="dcterms:W3CDTF">2026-05-25T05:01:52Z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