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977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etabular Fractures — Letourne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udet views (obturator and iliac oblique vi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with 3D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ning is essential for evaluating fracture displacement, intra-articular fragments, and planning 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ical Treatment]]></a:t>
            </a:r>
            <a:br/>
            <a:br/>
            <a:br/>
            <a:r>
              <a:rPr lang="en-US" strike="noStrike" sz="1400" spc="0" u="none" cap="none">
                <a:solidFill>
                  <a:srgbClr val="1E293B">
                    <a:alpha val="100000"/>
                  </a:srgbClr>
                </a:solidFill>
                <a:latin typeface="Calibri"/>
              </a:rPr>
              <a:t><![CDATA[Displacement greater than 2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ongruent hip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articular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 hip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hip dis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es]]></a:t>
            </a:r>
            <a:br/>
            <a:br/>
            <a:br/>
            <a:br/>
            <a:br/>
            <a:br/>
            <a:br/>
            <a:br/>
            <a:r>
              <a:rPr lang="en-US" strike="noStrike" sz="1400" spc="0" u="none" cap="none">
                <a:solidFill>
                  <a:srgbClr val="1E293B">
                    <a:alpha val="100000"/>
                  </a:srgbClr>
                </a:solidFill>
                <a:latin typeface="Calibri"/>
              </a:rPr>
              <a:t><![CDATA[Approach]]></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ocher-Langenbeck]]></a:t>
            </a:r>
            <a:br/>
            <a:r>
              <a:rPr lang="en-US" strike="noStrike" sz="1400" spc="0" u="none" cap="none">
                <a:solidFill>
                  <a:srgbClr val="1E293B">
                    <a:alpha val="100000"/>
                  </a:srgbClr>
                </a:solidFill>
                <a:latin typeface="Calibri"/>
              </a:rPr>
              <a:t><![CDATA[Posterio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oinguinal]]></a:t>
            </a:r>
            <a:br/>
            <a:r>
              <a:rPr lang="en-US" strike="noStrike" sz="1400" spc="0" u="none" cap="none">
                <a:solidFill>
                  <a:srgbClr val="1E293B">
                    <a:alpha val="100000"/>
                  </a:srgbClr>
                </a:solidFill>
                <a:latin typeface="Calibri"/>
              </a:rPr>
              <a:t><![CDATA[Anterior colum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ded iliofemoral]]></a:t>
            </a:r>
            <a:br/>
            <a:r>
              <a:rPr lang="en-US" strike="noStrike" sz="1400" spc="0" u="none" cap="none">
                <a:solidFill>
                  <a:srgbClr val="1E293B">
                    <a:alpha val="100000"/>
                  </a:srgbClr>
                </a:solidFill>
                <a:latin typeface="Calibri"/>
              </a:rPr>
              <a:t><![CDATA[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ascular necrosis of femo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terotopic o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iatic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Letournel classification is most wide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shboard injury is the classic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s essential for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al of treatment is anatomical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etournel E, Judet R. Fractures of the Acetabulum]]></a:t>
            </a:r>
            <a:b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Acetabula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etabular Fractures — Letourne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lementary: PW, PC, AW, AC, Transverse. Associated: PC+PW, Trans+PW, T-type, AC+PHT, Both-column. Views: Judet + CT 3D. Approaches: KL (post), Ilioinguinal/Stoppa (ant). Goal: anatomical reduction ≤2 mm d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cetabular fractures are serious injuries involving the articular socket of the hip joint. These fractures usually occur following high-energy trauma such as road traffic accidents or falls from height. In elderly individuals with osteoporotic bone, acetabular fractures may occur after low-energy mechanisms such as simple fa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cetabulum is a complex three-dimensional structure that forms the socket for the femoral head. Accurate reduction of the articular surface is critical for restoring hip joint congruity and preventing post-traumatic arthritis. Because of this complexity, acetabular fractures require careful classification, detailed imaging, and often surgical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widely used classification system for acetabular fractures was developed by Letournel and Judet. This system categorizes fractures based on the involvement of the anterior and posterior columns of the acetabul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Acetabulum]]></a:t>
            </a:r>
            <a:br/>
            <a:br/>
            <a:br/>
            <a:r>
              <a:rPr lang="en-US" strike="noStrike" sz="1400" spc="0" u="none" cap="none">
                <a:solidFill>
                  <a:srgbClr val="1E293B">
                    <a:alpha val="100000"/>
                  </a:srgbClr>
                </a:solidFill>
                <a:latin typeface="Calibri"/>
              </a:rPr>
              <a:t><![CDATA[The acetabulum is formed by the fusion of three bones: the ilium, ischium, and pubis. These bones converge to form a deep socket that articulates with the femoral head to form the hip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olumn – formed by pubis and anterior ili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olumn – formed by ischi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dome – weight-bearing por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fossa – central non-articular are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cetabulum can be conceptualized as an inverted Y structure consisting of anterior and posterior columns. Disruption of these columns determines the pattern and stability of acetabula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Most acetabular fractures occur due to high-energy trauma that transmits force from the femoral head into the acetabul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ad traffic accidents (dashboard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falls in elderly osteoporotic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assic mechanism is a dashboard injury in which the flexed knee strikes the dashboard during a collision, transmitting force along the femur to the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tournel Classification]]></a:t>
            </a:r>
            <a:br/>
            <a:br/>
            <a:br/>
            <a:r>
              <a:rPr lang="en-US" strike="noStrike" sz="1400" spc="0" u="none" cap="none">
                <a:solidFill>
                  <a:srgbClr val="1E293B">
                    <a:alpha val="100000"/>
                  </a:srgbClr>
                </a:solidFill>
                <a:latin typeface="Calibri"/>
              </a:rPr>
              <a:t><![CDATA[The Letournel classification divides acetabular fractures into five elementary patterns and five associated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racture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mentary]]></a:t>
            </a:r>
            <a:br/>
            <a:r>
              <a:rPr lang="en-US" strike="noStrike" sz="1400" spc="0" u="none" cap="none">
                <a:solidFill>
                  <a:srgbClr val="1E293B">
                    <a:alpha val="100000"/>
                  </a:srgbClr>
                </a:solidFill>
                <a:latin typeface="Calibri"/>
              </a:rPr>
              <a:t><![CDATA[Posterior wall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mentary]]></a:t>
            </a:r>
            <a:br/>
            <a:r>
              <a:rPr lang="en-US" strike="noStrike" sz="1400" spc="0" u="none" cap="none">
                <a:solidFill>
                  <a:srgbClr val="1E293B">
                    <a:alpha val="100000"/>
                  </a:srgbClr>
                </a:solidFill>
                <a:latin typeface="Calibri"/>
              </a:rPr>
              <a:t><![CDATA[Posterior column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mentary]]></a:t>
            </a:r>
            <a:br/>
            <a:r>
              <a:rPr lang="en-US" strike="noStrike" sz="1400" spc="0" u="none" cap="none">
                <a:solidFill>
                  <a:srgbClr val="1E293B">
                    <a:alpha val="100000"/>
                  </a:srgbClr>
                </a:solidFill>
                <a:latin typeface="Calibri"/>
              </a:rPr>
              <a:t><![CDATA[Anterior wall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mentary]]></a:t>
            </a:r>
            <a:br/>
            <a:r>
              <a:rPr lang="en-US" strike="noStrike" sz="1400" spc="0" u="none" cap="none">
                <a:solidFill>
                  <a:srgbClr val="1E293B">
                    <a:alpha val="100000"/>
                  </a:srgbClr>
                </a:solidFill>
                <a:latin typeface="Calibri"/>
              </a:rPr>
              <a:t><![CDATA[Anterior column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mentary]]></a:t>
            </a:r>
            <a:br/>
            <a:r>
              <a:rPr lang="en-US" strike="noStrike" sz="1400" spc="0" u="none" cap="none">
                <a:solidFill>
                  <a:srgbClr val="1E293B">
                    <a:alpha val="100000"/>
                  </a:srgbClr>
                </a:solidFill>
                <a:latin typeface="Calibri"/>
              </a:rPr>
              <a:t><![CDATA[Transvers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a:t>
            </a:r>
            <a:br/>
            <a:r>
              <a:rPr lang="en-US" strike="noStrike" sz="1400" spc="0" u="none" cap="none">
                <a:solidFill>
                  <a:srgbClr val="1E293B">
                    <a:alpha val="100000"/>
                  </a:srgbClr>
                </a:solidFill>
                <a:latin typeface="Calibri"/>
              </a:rPr>
              <a:t><![CDATA[Posterior column with posterior w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a:t>
            </a:r>
            <a:br/>
            <a:r>
              <a:rPr lang="en-US" strike="noStrike" sz="1400" spc="0" u="none" cap="none">
                <a:solidFill>
                  <a:srgbClr val="1E293B">
                    <a:alpha val="100000"/>
                  </a:srgbClr>
                </a:solidFill>
                <a:latin typeface="Calibri"/>
              </a:rPr>
              <a:t><![CDATA[Transverse with posterior w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a:t>
            </a:r>
            <a:br/>
            <a:r>
              <a:rPr lang="en-US" strike="noStrike" sz="1400" spc="0" u="none" cap="none">
                <a:solidFill>
                  <a:srgbClr val="1E293B">
                    <a:alpha val="100000"/>
                  </a:srgbClr>
                </a:solidFill>
                <a:latin typeface="Calibri"/>
              </a:rPr>
              <a:t><![CDATA[T-shaped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a:t>
            </a:r>
            <a:br/>
            <a:r>
              <a:rPr lang="en-US" strike="noStrike" sz="1400" spc="0" u="none" cap="none">
                <a:solidFill>
                  <a:srgbClr val="1E293B">
                    <a:alpha val="100000"/>
                  </a:srgbClr>
                </a:solidFill>
                <a:latin typeface="Calibri"/>
              </a:rPr>
              <a:t><![CDATA[Anterior column with posterior hemitransver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a:t>
            </a:r>
            <a:br/>
            <a:r>
              <a:rPr lang="en-US" strike="noStrike" sz="1400" spc="0" u="none" cap="none">
                <a:solidFill>
                  <a:srgbClr val="1E293B">
                    <a:alpha val="100000"/>
                  </a:srgbClr>
                </a:solidFill>
                <a:latin typeface="Calibri"/>
              </a:rPr>
              <a:t><![CDATA[Both column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hip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ed or internally rota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hip dis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uising around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are common due to the high-energy nature of trauma. These may include pelvic fractures, abdominal injuries, and head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Pelvic X-ray (AP 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2026-07-29T19:31:42Z</dcterms:created>
  <dcterms:modified xsi:type="dcterms:W3CDTF">2026-07-29T19:31:42Z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