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29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able varus deformity]]></a:t>
            </a:r>
            <a:br/>
            <a:r>
              <a:rPr lang="en-US" strike="noStrike" sz="1400" spc="0" u="none" cap="none">
                <a:solidFill>
                  <a:srgbClr val="1E293B">
                    <a:alpha val="100000"/>
                  </a:srgbClr>
                </a:solidFill>
                <a:latin typeface="Calibri"/>
              </a:rPr>
              <a:t><![CDATA[Varus deformity correctable to neutral on valgus stress X-ray]]></a:t>
            </a:r>
            <a:br/>
            <a:r>
              <a:rPr lang="en-US" strike="noStrike" sz="1400" spc="0" u="none" cap="none">
                <a:solidFill>
                  <a:srgbClr val="1E293B">
                    <a:alpha val="100000"/>
                  </a:srgbClr>
                </a:solidFill>
                <a:latin typeface="Calibri"/>
              </a:rPr>
              <a:t><![CDATA[Correctable deformity = lateral compartment cartilage preserved; fixed varus = lateral compartment diseas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mpartment disease only]]></a:t>
            </a:r>
            <a:br/>
            <a:r>
              <a:rPr lang="en-US" strike="noStrike" sz="1400" spc="0" u="none" cap="none">
                <a:solidFill>
                  <a:srgbClr val="1E293B">
                    <a:alpha val="100000"/>
                  </a:srgbClr>
                </a:solidFill>
                <a:latin typeface="Calibri"/>
              </a:rPr>
              <a:t><![CDATA[Full-thickness lateral cartilage preserved; minimal patellofemoral symptoms]]></a:t>
            </a:r>
            <a:br/>
            <a:r>
              <a:rPr lang="en-US" strike="noStrike" sz="1400" spc="0" u="none" cap="none">
                <a:solidFill>
                  <a:srgbClr val="1E293B">
                    <a:alpha val="100000"/>
                  </a:srgbClr>
                </a:solidFill>
                <a:latin typeface="Calibri"/>
              </a:rPr>
              <a:t><![CDATA[Lateral or PFJ disease progression risks re-op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90°]]></a:t>
            </a:r>
            <a:br/>
            <a:r>
              <a:rPr lang="en-US" strike="noStrike" sz="1400" spc="0" u="none" cap="none">
                <a:solidFill>
                  <a:srgbClr val="1E293B">
                    <a:alpha val="100000"/>
                  </a:srgbClr>
                </a:solidFill>
                <a:latin typeface="Calibri"/>
              </a:rPr>
              <a:t><![CDATA[Adequate range of motion for mobile bearing engagement]]></a:t>
            </a:r>
            <a:br/>
            <a:r>
              <a:rPr lang="en-US" strike="noStrike" sz="1400" spc="0" u="none" cap="none">
                <a:solidFill>
                  <a:srgbClr val="1E293B">
                    <a:alpha val="100000"/>
                  </a:srgbClr>
                </a:solidFill>
                <a:latin typeface="Calibri"/>
              </a:rPr>
              <a:t><![CDATA[Mobile-bearing UKA requires flexion for bearing to seat; fixed-bearing less dema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flexion deformity <15°]]></a:t>
            </a:r>
            <a:br/>
            <a:r>
              <a:rPr lang="en-US" strike="noStrike" sz="1400" spc="0" u="none" cap="none">
                <a:solidFill>
                  <a:srgbClr val="1E293B">
                    <a:alpha val="100000"/>
                  </a:srgbClr>
                </a:solidFill>
                <a:latin typeface="Calibri"/>
              </a:rPr>
              <a:t><![CDATA[Minimal flexion contracture]]></a:t>
            </a:r>
            <a:br/>
            <a:r>
              <a:rPr lang="en-US" strike="noStrike" sz="1400" spc="0" u="none" cap="none">
                <a:solidFill>
                  <a:srgbClr val="1E293B">
                    <a:alpha val="100000"/>
                  </a:srgbClr>
                </a:solidFill>
                <a:latin typeface="Calibri"/>
              </a:rPr>
              <a:t><![CDATA[Greater contracture = likely multilevel disease or posterior capsule involvement beyond medial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weight, and activity level are NOT absolute contraindications in the Oxford criteria — evidence shows equivalent outcomes in young, heavy, and active patients; the common assumption that UKA is only for elderly low-demand patients is not supported by modern data from high-volume cen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absolute contraindication — polyarticular disease; bilateral compartment involvement; potential for prog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alcinosis: relative contraindication — increased risk of progression to lateral compartment OA; some centres avoid UKA in confirmed CP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s]]></a:t>
            </a:r>
            <a:br/>
            <a:br/>
            <a:br/>
            <a:b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earing Typ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Phase 3 (mobile bearing)]]></a:t>
            </a:r>
            <a:br/>
            <a:r>
              <a:rPr lang="en-US" strike="noStrike" sz="1400" spc="0" u="none" cap="none">
                <a:solidFill>
                  <a:srgbClr val="1E293B">
                    <a:alpha val="100000"/>
                  </a:srgbClr>
                </a:solidFill>
                <a:latin typeface="Calibri"/>
              </a:rPr>
              <a:t><![CDATA[Fully congruent mobile meniscal bearing; rotates and translates on tibial tray]]></a:t>
            </a:r>
            <a:br/>
            <a:r>
              <a:rPr lang="en-US" strike="noStrike" sz="1400" spc="0" u="none" cap="none">
                <a:solidFill>
                  <a:srgbClr val="1E293B">
                    <a:alpha val="100000"/>
                  </a:srgbClr>
                </a:solidFill>
                <a:latin typeface="Calibri"/>
              </a:rPr>
              <a:t><![CDATA[Lowest poly wear (full congruity); excellent long-term survivorship at Oxford (95% at 10 years)]]></a:t>
            </a:r>
            <a:br/>
            <a:r>
              <a:rPr lang="en-US" strike="noStrike" sz="1400" spc="0" u="none" cap="none">
                <a:solidFill>
                  <a:srgbClr val="1E293B">
                    <a:alpha val="100000"/>
                  </a:srgbClr>
                </a:solidFill>
                <a:latin typeface="Calibri"/>
              </a:rPr>
              <a:t><![CDATA[Bearing dislocation (1–3%); requires intact ACL; learning cu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bearing UKA (ZUK, Stryker, Zimmer)]]></a:t>
            </a:r>
            <a:br/>
            <a:r>
              <a:rPr lang="en-US" strike="noStrike" sz="1400" spc="0" u="none" cap="none">
                <a:solidFill>
                  <a:srgbClr val="1E293B">
                    <a:alpha val="100000"/>
                  </a:srgbClr>
                </a:solidFill>
                <a:latin typeface="Calibri"/>
              </a:rPr>
              <a:t><![CDATA[PE insert fixed to tibial tray; flat or curved tibial surface]]></a:t>
            </a:r>
            <a:br/>
            <a:r>
              <a:rPr lang="en-US" strike="noStrike" sz="1400" spc="0" u="none" cap="none">
                <a:solidFill>
                  <a:srgbClr val="1E293B">
                    <a:alpha val="100000"/>
                  </a:srgbClr>
                </a:solidFill>
                <a:latin typeface="Calibri"/>
              </a:rPr>
              <a:t><![CDATA[No dislocation risk; less demanding of ACL integrity; easier insertion in some systems]]></a:t>
            </a:r>
            <a:br/>
            <a:r>
              <a:rPr lang="en-US" strike="noStrike" sz="1400" spc="0" u="none" cap="none">
                <a:solidFill>
                  <a:srgbClr val="1E293B">
                    <a:alpha val="100000"/>
                  </a:srgbClr>
                </a:solidFill>
                <a:latin typeface="Calibri"/>
              </a:rPr>
              <a:t><![CDATA[Higher PE stress in incongruent designs; wear rates may be higher than mobile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bearing dislocation: most feared UKA-specific complication; bearing displaces anteriorly when ACL is absent or in extension instability; presents as sudden severe pain and inability to flex knee; requires open or arthroscopic relocation; revision to TKA if recurr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UKA results from high-volume centres (Oxford, Nuffield): 95% survival at 10 years, 91% at 20 years — among the best reported UKA survivorship worldwide; considerably lower in NJR registry data (≈82–85% at 10 years) due to lower-volume surgeon incl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Minimally invasive approach (MIS): standard for Oxford UKA — small medial parapatellar incision (8–10 cm); patellar eversion not required; preserves patellofemoral mechanics; faster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resection: flat cut perpendicular to the tibial axis in the coronal plane; approximately 3–4 mm of bone resected; preserve tibial bone stock; do not resect excessively — reduces fixation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positioning: mill-guided femoral preparation; component placed to restore native joint line; flexion-extension gap balance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urray DW et al. The Oxford medial unicompartmental arthroplasty: a 10-year survival study. J Bone Joint Surg Br. 1998;80(6):983–989.]]></a:t>
            </a:r>
            <a:br/>
            <a:r>
              <a:rPr lang="en-US" strike="noStrike" sz="1200" spc="0" u="none" cap="none">
                <a:solidFill>
                  <a:srgbClr val="1E293B">
                    <a:alpha val="100000"/>
                  </a:srgbClr>
                </a:solidFill>
                <a:latin typeface="Calibri"/>
              </a:rPr>
              <a:t><![CDATA[Pandit H et al. Cementless Oxford unicompartmental knee replacement shows reduced radiolucency at one year. J Bone Joint Surg Br. 2009;91(2):185–189.]]></a:t>
            </a:r>
            <a:br/>
            <a:r>
              <a:rPr lang="en-US" strike="noStrike" sz="1200" spc="0" u="none" cap="none">
                <a:solidFill>
                  <a:srgbClr val="1E293B">
                    <a:alpha val="100000"/>
                  </a:srgbClr>
                </a:solidFill>
                <a:latin typeface="Calibri"/>
              </a:rPr>
              <a:t><![CDATA[Liddle AD et al. Optimal usage of unicompartmental knee arthroplasty: a study of 41,986 cases from the National Joint Registry for England and Wales. Bone Joint J. 2015;97-B(11):1506–1511.]]></a:t>
            </a:r>
            <a:br/>
            <a:r>
              <a:rPr lang="en-US" strike="noStrike" sz="1200" spc="0" u="none" cap="none">
                <a:solidFill>
                  <a:srgbClr val="1E293B">
                    <a:alpha val="100000"/>
                  </a:srgbClr>
                </a:solidFill>
                <a:latin typeface="Calibri"/>
              </a:rPr>
              <a:t><![CDATA[Emerson RH Jr. Mobile bearing unicompartmental knee arthroplasty: results, technique and indications. J Arthroplasty. 2015.]]></a:t>
            </a:r>
            <a:b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Kozinn SC, Scott R. U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in isolated medial/lateral compartment OA with intact ligaments. Advantages: smaller incision, bone preservation, faster rehab, more natural kinematics. Contraindications: inflammatory arthritis, tricompartmental OA, fixed deformity >10° varus/valgus, flexion contracture >15°, ligament deficiency. Survivorship improving with better implants and patient selection. Revision to TKA possible if progression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Unicompartmental knee arthroplasty (UKA) resurfaces a single compartment of the knee — most commonly the medial compartment — while preserving the cruciate ligaments, the native lateral (or medial) compartment, and the patellofemoral joint. When correctly indicated and performed, UKA provides excellent functional outcomes with faster rehabilitation, lower perioperative mortality, and better patient-reported outcomes than total knee arthroplasty (TKA) in the short and medium term, while preserving the option of future TKA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UKA accounts for approximately 90% of UKA procedures; lateral UKA approximately 8%; patellofemoral arthroplasty (PFA) approximately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as a proportion of all knee arthroplasty: approximately 8–12% in the UK (NJR); much lower in other countries; significant variation between surgeons an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perioperative mortality, faster recovery, better proprioception, and superior range of motion compared to TKA — these advantages are well-established in registry data and RCTs; trade-off is higher revision rate (approximately double that of TKA at 10 years in registry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vision penalty: NJR data shows higher revision rate for UKA vs TKA at 10 years; however, most revisions are to TKA and are technically straightforward; when accounting for reoperation rate (including manipulations), UKA and TKA have more comparable overall reoper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volume surgeon and centre effect: revision rate for UKA is strongly inversely correlated with surgeon volume — lower volume surgeons have significantly higher revision rates; UKA should be concentrated in high-volume uni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Oxford Criteria]]></a:t>
            </a:r>
            <a:br/>
            <a:br/>
            <a:r>
              <a:rPr lang="en-US" strike="noStrike" sz="1400" spc="0" u="none" cap="none">
                <a:solidFill>
                  <a:srgbClr val="1E293B">
                    <a:alpha val="100000"/>
                  </a:srgbClr>
                </a:solidFill>
                <a:latin typeface="Calibri"/>
              </a:rPr>
              <a:t><![CDATA[Careful patient selection is the single most important determinant of UKA outcome. The Oxford criteria for medial UKA, developed with the Oxford Phase 3 mobile-bearing UKA, represent the most widely used selection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erion]]></a:t>
            </a:r>
            <a:br/>
            <a:r>
              <a:rPr lang="en-US" strike="noStrike" sz="1400" spc="0" u="none" cap="none">
                <a:solidFill>
                  <a:srgbClr val="1E293B">
                    <a:alpha val="100000"/>
                  </a:srgbClr>
                </a:solidFill>
                <a:latin typeface="Calibri"/>
              </a:rPr>
              <a:t><![CDATA[Requir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osteoarthritis (AMOA)]]></a:t>
            </a:r>
            <a:br/>
            <a:r>
              <a:rPr lang="en-US" strike="noStrike" sz="1400" spc="0" u="none" cap="none">
                <a:solidFill>
                  <a:srgbClr val="1E293B">
                    <a:alpha val="100000"/>
                  </a:srgbClr>
                </a:solidFill>
                <a:latin typeface="Calibri"/>
              </a:rPr>
              <a:t><![CDATA[Full-thickness medial compartment cartilage loss on flexion weight-bearing or stress X-ray]]></a:t>
            </a:r>
            <a:br/>
            <a:r>
              <a:rPr lang="en-US" strike="noStrike" sz="1400" spc="0" u="none" cap="none">
                <a:solidFill>
                  <a:srgbClr val="1E293B">
                    <a:alpha val="100000"/>
                  </a:srgbClr>
                </a:solidFill>
                <a:latin typeface="Calibri"/>
              </a:rPr>
              <a:t><![CDATA[AMOA pattern predicts medial-only disease with intact lateral and A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a:t>
            </a:r>
            <a:br/>
            <a:r>
              <a:rPr lang="en-US" strike="noStrike" sz="1400" spc="0" u="none" cap="none">
                <a:solidFill>
                  <a:srgbClr val="1E293B">
                    <a:alpha val="100000"/>
                  </a:srgbClr>
                </a:solidFill>
                <a:latin typeface="Calibri"/>
              </a:rPr>
              <a:t><![CDATA[Functionally intact anterior cruciate ligament]]></a:t>
            </a:r>
            <a:br/>
            <a:r>
              <a:rPr lang="en-US" strike="noStrike" sz="1400" spc="0" u="none" cap="none">
                <a:solidFill>
                  <a:srgbClr val="1E293B">
                    <a:alpha val="100000"/>
                  </a:srgbClr>
                </a:solidFill>
                <a:latin typeface="Calibri"/>
              </a:rPr>
              <a:t><![CDATA[ACL provides AP stability; absent ACL → bearing dislocation (mobile) or PE wear (fixed); medial UKA contraindicated with absen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2026-06-13T13:18:29Z</dcterms:created>
  <dcterms:modified xsi:type="dcterms:W3CDTF">2026-06-13T13:18:29Z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