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1518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ARTHROPLASTY]]></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Unicompartmental Knee Arthroplasty vs High Tibial Osteotomy (HTO)]]></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vs High Tibial Osteotomy (HT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TO Indications & Contraindications]]></a:t>
            </a:r>
            <a:br/>
            <a:br/>
            <a:br/>
            <a:br/>
            <a:br/>
            <a:r>
              <a:rPr lang="en-US" strike="noStrike" sz="1400" spc="0" u="none" cap="none">
                <a:solidFill>
                  <a:srgbClr val="1E293B">
                    <a:alpha val="100000"/>
                  </a:srgbClr>
                </a:solidFill>
                <a:latin typeface="Calibri"/>
              </a:rPr>
              <a:t><![CDATA[Favourable for HTO]]></a:t>
            </a:r>
            <a:br/>
            <a:r>
              <a:rPr lang="en-US" strike="noStrike" sz="1400" spc="0" u="none" cap="none">
                <a:solidFill>
                  <a:srgbClr val="1E293B">
                    <a:alpha val="100000"/>
                  </a:srgbClr>
                </a:solidFill>
                <a:latin typeface="Calibri"/>
              </a:rPr>
              <a:t><![CDATA[Unfavourable (Relative/Absolute Contraindi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ge <55–60 years; high activity demand]]></a:t>
            </a:r>
            <a:br/>
            <a:r>
              <a:rPr lang="en-US" strike="noStrike" sz="1400" spc="0" u="none" cap="none">
                <a:solidFill>
                  <a:srgbClr val="1E293B">
                    <a:alpha val="100000"/>
                  </a:srgbClr>
                </a:solidFill>
                <a:latin typeface="Calibri"/>
              </a:rPr>
              <a:t><![CDATA[Age >65; low activity demand]]>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solated medial compartment OA; lateral compartment preserved]]></a:t>
            </a:r>
            <a:br/>
            <a:r>
              <a:rPr lang="en-US" strike="noStrike" sz="1400" spc="0" u="none" cap="none">
                <a:solidFill>
                  <a:srgbClr val="1E293B">
                    <a:alpha val="100000"/>
                  </a:srgbClr>
                </a:solidFill>
                <a:latin typeface="Calibri"/>
              </a:rPr>
              <a:t><![CDATA[Lateral or tricompartmental O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arus deformity primarily tibial in origin]]></a:t>
            </a:r>
            <a:br/>
            <a:r>
              <a:rPr lang="en-US" strike="noStrike" sz="1400" spc="0" u="none" cap="none">
                <a:solidFill>
                  <a:srgbClr val="1E293B">
                    <a:alpha val="100000"/>
                  </a:srgbClr>
                </a:solidFill>
                <a:latin typeface="Calibri"/>
              </a:rPr>
              <a:t><![CDATA[Inflammatory arthrit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act ACL (or concurrent ACL reconstruction planned)]]></a:t>
            </a:r>
            <a:br/>
            <a:r>
              <a:rPr lang="en-US" strike="noStrike" sz="1400" spc="0" u="none" cap="none">
                <a:solidFill>
                  <a:srgbClr val="1E293B">
                    <a:alpha val="100000"/>
                  </a:srgbClr>
                </a:solidFill>
                <a:latin typeface="Calibri"/>
              </a:rPr>
              <a:t><![CDATA[Significant patellofemoral dise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vs High Tibial Osteotomy (HT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MI <30–35 (lower complication rate)]]></a:t>
            </a:r>
            <a:br/>
            <a:r>
              <a:rPr lang="en-US" strike="noStrike" sz="1400" spc="0" u="none" cap="none">
                <a:solidFill>
                  <a:srgbClr val="1E293B">
                    <a:alpha val="100000"/>
                  </a:srgbClr>
                </a:solidFill>
                <a:latin typeface="Calibri"/>
              </a:rPr>
              <a:t><![CDATA[Flexion contracture >15°; flexion <90°]]></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ient preference for bone-preserving, activity-enabling procedure]]></a:t>
            </a:r>
            <a:br/>
            <a:r>
              <a:rPr lang="en-US" strike="noStrike" sz="1400" spc="0" u="none" cap="none">
                <a:solidFill>
                  <a:srgbClr val="1E293B">
                    <a:alpha val="100000"/>
                  </a:srgbClr>
                </a:solidFill>
                <a:latin typeface="Calibri"/>
              </a:rPr>
              <a:t><![CDATA[Lateral tibial subluxation; MCL in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hondral lesion amenable to concurrent cartilage repair]]></a:t>
            </a:r>
            <a:br/>
            <a:r>
              <a:rPr lang="en-US" strike="noStrike" sz="1400" spc="0" u="none" cap="none">
                <a:solidFill>
                  <a:srgbClr val="1E293B">
                    <a:alpha val="100000"/>
                  </a:srgbClr>
                </a:solidFill>
                <a:latin typeface="Calibri"/>
              </a:rPr>
              <a:t><![CDATA[Varus >15–20° (extreme deformity — consider DFO or TKA)]]>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arison: UKA vs HTO]]></a:t>
            </a:r>
            <a:br/>
            <a:br/>
            <a:br/>
            <a:br/>
            <a:br/>
            <a:r>
              <a:rPr lang="en-US" strike="noStrike" sz="1400" spc="0" u="none" cap="none">
                <a:solidFill>
                  <a:srgbClr val="1E293B">
                    <a:alpha val="100000"/>
                  </a:srgbClr>
                </a:solidFill>
                <a:latin typeface="Calibri"/>
              </a:rPr>
              <a:t><![CDATA[Feature]]></a:t>
            </a:r>
            <a:br/>
            <a:r>
              <a:rPr lang="en-US" strike="noStrike" sz="1400" spc="0" u="none" cap="none">
                <a:solidFill>
                  <a:srgbClr val="1E293B">
                    <a:alpha val="100000"/>
                  </a:srgbClr>
                </a:solidFill>
                <a:latin typeface="Calibri"/>
              </a:rPr>
              <a:t><![CDATA[UKA]]></a:t>
            </a:r>
            <a:br/>
            <a:r>
              <a:rPr lang="en-US" strike="noStrike" sz="1400" spc="0" u="none" cap="none">
                <a:solidFill>
                  <a:srgbClr val="1E293B">
                    <a:alpha val="100000"/>
                  </a:srgbClr>
                </a:solidFill>
                <a:latin typeface="Calibri"/>
              </a:rPr>
              <a:t><![CDATA[HTO]]></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a:t>
            </a:r>
            <a:br/>
            <a:r>
              <a:rPr lang="en-US" strike="noStrike" sz="1400" spc="0" u="none" cap="none">
                <a:solidFill>
                  <a:srgbClr val="1E293B">
                    <a:alpha val="100000"/>
                  </a:srgbClr>
                </a:solidFill>
                <a:latin typeface="Calibri"/>
              </a:rPr>
              <a:t><![CDATA[Resurfaces damaged compartment]]></a:t>
            </a:r>
            <a:br/>
            <a:r>
              <a:rPr lang="en-US" strike="noStrike" sz="1400" spc="0" u="none" cap="none">
                <a:solidFill>
                  <a:srgbClr val="1E293B">
                    <a:alpha val="100000"/>
                  </a:srgbClr>
                </a:solidFill>
                <a:latin typeface="Calibri"/>
              </a:rPr>
              <a:t><![CDATA[Realigns mechanical axis; offloads compart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vs High Tibial Osteotomy (HT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L requirement]]></a:t>
            </a:r>
            <a:br/>
            <a:r>
              <a:rPr lang="en-US" strike="noStrike" sz="1400" spc="0" u="none" cap="none">
                <a:solidFill>
                  <a:srgbClr val="1E293B">
                    <a:alpha val="100000"/>
                  </a:srgbClr>
                </a:solidFill>
                <a:latin typeface="Calibri"/>
              </a:rPr>
              <a:t><![CDATA[Intact ACL mandatory (mobile bearing)]]></a:t>
            </a:r>
            <a:br/>
            <a:r>
              <a:rPr lang="en-US" strike="noStrike" sz="1400" spc="0" u="none" cap="none">
                <a:solidFill>
                  <a:srgbClr val="1E293B">
                    <a:alpha val="100000"/>
                  </a:srgbClr>
                </a:solidFill>
                <a:latin typeface="Calibri"/>
              </a:rPr>
              <a:t><![CDATA[Not required; can combine with ACL reconstru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covery time]]></a:t>
            </a:r>
            <a:br/>
            <a:r>
              <a:rPr lang="en-US" strike="noStrike" sz="1400" spc="0" u="none" cap="none">
                <a:solidFill>
                  <a:srgbClr val="1E293B">
                    <a:alpha val="100000"/>
                  </a:srgbClr>
                </a:solidFill>
                <a:latin typeface="Calibri"/>
              </a:rPr>
              <a:t><![CDATA[6–8 weeks to full activity]]></a:t>
            </a:r>
            <a:br/>
            <a:r>
              <a:rPr lang="en-US" strike="noStrike" sz="1400" spc="0" u="none" cap="none">
                <a:solidFill>
                  <a:srgbClr val="1E293B">
                    <a:alpha val="100000"/>
                  </a:srgbClr>
                </a:solidFill>
                <a:latin typeface="Calibri"/>
              </a:rPr>
              <a:t><![CDATA[3–6 months to full activity; dependent on osteotomy heal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turn to high impact sport]]></a:t>
            </a:r>
            <a:br/>
            <a:r>
              <a:rPr lang="en-US" strike="noStrike" sz="1400" spc="0" u="none" cap="none">
                <a:solidFill>
                  <a:srgbClr val="1E293B">
                    <a:alpha val="100000"/>
                  </a:srgbClr>
                </a:solidFill>
                <a:latin typeface="Calibri"/>
              </a:rPr>
              <a:t><![CDATA[Possible; evidence supports return to sport]]></a:t>
            </a:r>
            <a:br/>
            <a:r>
              <a:rPr lang="en-US" strike="noStrike" sz="1400" spc="0" u="none" cap="none">
                <a:solidFill>
                  <a:srgbClr val="1E293B">
                    <a:alpha val="100000"/>
                  </a:srgbClr>
                </a:solidFill>
                <a:latin typeface="Calibri"/>
              </a:rPr>
              <a:t><![CDATA[More reliable return to high-impact activity; preserves native biolog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10-year survivorship]]></a:t>
            </a:r>
            <a:br/>
            <a:r>
              <a:rPr lang="en-US" strike="noStrike" sz="1400" spc="0" u="none" cap="none">
                <a:solidFill>
                  <a:srgbClr val="1E293B">
                    <a:alpha val="100000"/>
                  </a:srgbClr>
                </a:solidFill>
                <a:latin typeface="Calibri"/>
              </a:rPr>
              <a:t><![CDATA[82–95% (volume dependent)]]></a:t>
            </a:r>
            <a:br/>
            <a:r>
              <a:rPr lang="en-US" strike="noStrike" sz="1400" spc="0" u="none" cap="none">
                <a:solidFill>
                  <a:srgbClr val="1E293B">
                    <a:alpha val="100000"/>
                  </a:srgbClr>
                </a:solidFill>
                <a:latin typeface="Calibri"/>
              </a:rPr>
              <a:t><![CDATA[70–80% (age and correction-depend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vs High Tibial Osteotomy (HT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version to TKA]]></a:t>
            </a:r>
            <a:br/>
            <a:r>
              <a:rPr lang="en-US" strike="noStrike" sz="1400" spc="0" u="none" cap="none">
                <a:solidFill>
                  <a:srgbClr val="1E293B">
                    <a:alpha val="100000"/>
                  </a:srgbClr>
                </a:solidFill>
                <a:latin typeface="Calibri"/>
              </a:rPr>
              <a:t><![CDATA[Straightforward in most cases]]></a:t>
            </a:r>
            <a:br/>
            <a:r>
              <a:rPr lang="en-US" strike="noStrike" sz="1400" spc="0" u="none" cap="none">
                <a:solidFill>
                  <a:srgbClr val="1E293B">
                    <a:alpha val="100000"/>
                  </a:srgbClr>
                </a:solidFill>
                <a:latin typeface="Calibri"/>
              </a:rPr>
              <a:t><![CDATA[More complex; tibial deformity from osteotomy may require corrective cuts at TK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ellofemoral joint]]></a:t>
            </a:r>
            <a:br/>
            <a:r>
              <a:rPr lang="en-US" strike="noStrike" sz="1400" spc="0" u="none" cap="none">
                <a:solidFill>
                  <a:srgbClr val="1E293B">
                    <a:alpha val="100000"/>
                  </a:srgbClr>
                </a:solidFill>
                <a:latin typeface="Calibri"/>
              </a:rPr>
              <a:t><![CDATA[Preserved; patellofemoral disease relative contraindication]]></a:t>
            </a:r>
            <a:br/>
            <a:r>
              <a:rPr lang="en-US" strike="noStrike" sz="1400" spc="0" u="none" cap="none">
                <a:solidFill>
                  <a:srgbClr val="1E293B">
                    <a:alpha val="100000"/>
                  </a:srgbClr>
                </a:solidFill>
                <a:latin typeface="Calibri"/>
              </a:rPr>
              <a:t><![CDATA[Opening wedge HTO increases tibial slope → may improve PFJ; some effect on patellar heigh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imultaneous cartilage repair]]></a:t>
            </a:r>
            <a:br/>
            <a:r>
              <a:rPr lang="en-US" strike="noStrike" sz="1400" spc="0" u="none" cap="none">
                <a:solidFill>
                  <a:srgbClr val="1E293B">
                    <a:alpha val="100000"/>
                  </a:srgbClr>
                </a:solidFill>
                <a:latin typeface="Calibri"/>
              </a:rPr>
              <a:t><![CDATA[Not performed alongside UKA]]></a:t>
            </a:r>
            <a:br/>
            <a:r>
              <a:rPr lang="en-US" strike="noStrike" sz="1400" spc="0" u="none" cap="none">
                <a:solidFill>
                  <a:srgbClr val="1E293B">
                    <a:alpha val="100000"/>
                  </a:srgbClr>
                </a:solidFill>
                <a:latin typeface="Calibri"/>
              </a:rPr>
              <a:t><![CDATA[Can combine with microfracture, ACI, or MACI; correcting alignment protects repai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vs High Tibial Osteotomy (HT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TO Complications]]></a:t>
            </a:r>
            <a:br/>
            <a:br/>
            <a:r>
              <a:rPr lang="en-US" strike="noStrike" sz="1400" spc="0" u="none" cap="none">
                <a:solidFill>
                  <a:srgbClr val="1E293B">
                    <a:alpha val="100000"/>
                  </a:srgbClr>
                </a:solidFill>
                <a:latin typeface="Calibri"/>
              </a:rPr>
              <a:t><![CDATA[Delayed union / non-union: reported in 1–5% of MOWHTO; risk increases with large corrections (>12 mm opening), smoking, obesity, and inadequate bone grafting; management with bone stimulator, supplementary grafting, or plate revision]]>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vs High Tibial Osteotomy (HT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eral cortex fracture (hinge fracture): the most common intraoperative complication of MOWHTO — incomplete lateral cortex is the planned hinge; if the hinge fractures completely, fixation and stability are compromised; prevent by stopping the saw cut 5–10 mm from the lateral cortex and completing with an osteotom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vs High Tibial Osteotomy (HT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ellar height change: MOWHTO increases tibial slope and may cause patella infera (Caton-Deschamps index decreases); can contribute to patellofemoral symptoms; LCWHTO typically associated with patella infera from proximal tibial shorten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ior tibial slope change: MOWHTO increases tibial slope if posterior cortex is not carefully managed; excessive slope increases ACL tension and anterior tibial translation; relevant in ACL-deficient patients and PCL injur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vs High Tibial Osteotomy (HT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urovascular: peroneal nerve at risk in lateral closing wedge osteotomy (traction on fibular osteotomy); compartment syndrome from swelling around osteotom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fection: plate and hardware infection; deep infection requires hardware removal after osteotomy heal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vs High Tibial Osteotomy (HT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bined Procedures]]></a:t>
            </a:r>
            <a:br/>
            <a:br/>
            <a:r>
              <a:rPr lang="en-US" strike="noStrike" sz="1400" spc="0" u="none" cap="none">
                <a:solidFill>
                  <a:srgbClr val="1E293B">
                    <a:alpha val="100000"/>
                  </a:srgbClr>
                </a:solidFill>
                <a:latin typeface="Calibri"/>
              </a:rPr>
              <a:t><![CDATA[HTO + ACL reconstruction: simultaneous correction of varus malalignment and ACL insufficiency in young patients with both conditions; varus malalignment increases graft failure rates after isolated ACL reconstruction — combined procedure addresses both patholog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Fujisawa Y et al. The effect of high tibial osteotomy on osteoarthritis of the knee. An arthroscopic study of 54 knee joints. Orthop Clin North Am. 1979;10(3):585–608.]]></a:t>
            </a:r>
            <a:br/>
            <a:r>
              <a:rPr lang="en-US" strike="noStrike" sz="1200" spc="0" u="none" cap="none">
                <a:solidFill>
                  <a:srgbClr val="1E293B">
                    <a:alpha val="100000"/>
                  </a:srgbClr>
                </a:solidFill>
                <a:latin typeface="Calibri"/>
              </a:rPr>
              <a:t><![CDATA[Hernigou P et al. Proximal tibial osteotomy for varus gonarthrosis. J Bone Joint Surg Am. 1987;69(3):332–354.]]></a:t>
            </a:r>
            <a:br/>
            <a:r>
              <a:rPr lang="en-US" strike="noStrike" sz="1200" spc="0" u="none" cap="none">
                <a:solidFill>
                  <a:srgbClr val="1E293B">
                    <a:alpha val="100000"/>
                  </a:srgbClr>
                </a:solidFill>
                <a:latin typeface="Calibri"/>
              </a:rPr>
              <a:t><![CDATA[Brouwer RW et al. Osteotomy for treating knee osteoarthritis. Cochrane Database Syst Rev. 2014.]]></a:t>
            </a:r>
            <a:br/>
            <a:r>
              <a:rPr lang="en-US" strike="noStrike" sz="1200" spc="0" u="none" cap="none">
                <a:solidFill>
                  <a:srgbClr val="1E293B">
                    <a:alpha val="100000"/>
                  </a:srgbClr>
                </a:solidFill>
                <a:latin typeface="Calibri"/>
              </a:rPr>
              <a:t><![CDATA[Spahn G et al. Meta-analysis for the patellofemoral morbidity after high tibial osteotomy. Knee Surg Sports Traumatol Arthrosc. 2013.]]></a:t>
            </a:r>
            <a:br/>
            <a:r>
              <a:rPr lang="en-US" strike="noStrike" sz="1200" spc="0" u="none" cap="none">
                <a:solidFill>
                  <a:srgbClr val="1E293B">
                    <a:alpha val="100000"/>
                  </a:srgbClr>
                </a:solidFill>
                <a:latin typeface="Calibri"/>
              </a:rPr>
              <a:t><![CDATA[Coventry MB. Osteotomy about the knee for degenerative and rheumatoid arthritis. J Bone Joint Surg Am. 1973;55(1):23–48.]]></a:t>
            </a:r>
            <a:br/>
            <a:r>
              <a:rPr lang="en-US" strike="noStrike" sz="1200" spc="0" u="none" cap="none">
                <a:solidFill>
                  <a:srgbClr val="1E293B">
                    <a:alpha val="100000"/>
                  </a:srgbClr>
                </a:solidFill>
                <a:latin typeface="Calibri"/>
              </a:rPr>
              <a:t><![CDATA[Gaasbeek RD et al. Correction of varus deformity in open medial osteotomy versus closed lateral osteotomy. Knee. 200...]]></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Both indicated for isolated medial compartment OA in younger active patients. HTO: joint-preserving, shifts weight-bearing axis, delays arthroplasty. UKA: joint-replacing, preserves kinematics, faster recovery. HTO better for younger, high-demand, ligament-intact; UKA better for older, lower-demand. Revision: UKA easier conversion to TKA than failed HTO.]]></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Unicompartmental Knee Arthroplasty vs High Tibial Osteotomy (HTO)]]></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vs High Tibial Osteotomy (HT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The Decision Framework]]></a:t>
            </a:r>
            <a:br/>
            <a:br/>
            <a:r>
              <a:rPr lang="en-US" strike="noStrike" sz="1400" spc="0" u="none" cap="none">
                <a:solidFill>
                  <a:srgbClr val="1E293B">
                    <a:alpha val="100000"/>
                  </a:srgbClr>
                </a:solidFill>
                <a:latin typeface="Calibri"/>
              </a:rPr>
              <a:t><![CDATA[Unicompartmental knee arthroplasty (UKA) and high tibial osteotomy (HTO) are both limb-preserving surgical options for medial compartment knee osteoarthritis, particularly in younger and middle-aged patients where total knee arthroplasty (TKA) is relatively contraindicated or undesirable due to higher activity demands, concerns about longevity, and the wish to preserve a more natural knee feel. Selecting the right procedure for the right patient requires understanding the indications, mechanics, outcomes, and failure modes of eac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vs High Tibial Osteotomy (HT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th procedures address medial compartment overloading — the fundamental mechanical problem in varus knee O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TO corrects the mechanical axis by realigning the tibia (or femur), offloading the medial compartment and transferring load to the healthier lateral compart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KA replaces the damaged medial compartment surfaces while preserving cruciate ligaments and the lateral and patellofemoral compartm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vs High Tibial Osteotomy (HT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ither procedure is universally superior — patient age, activity level, disease extent, anatomical factors, surgeon experience, and patient preference all determine which procedure is most appropriat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th can be followed by TKA if they fail — preserving this option is a key consideration in decision-making for young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vs High Tibial Osteotomy (HT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gh Tibial Osteotomy (HTO) — Principles & Techniques]]></a:t>
            </a:r>
            <a:br/>
            <a:br/>
            <a:r>
              <a:rPr lang="en-US" strike="noStrike" sz="1400" spc="0" u="none" cap="none">
                <a:solidFill>
                  <a:srgbClr val="1E293B">
                    <a:alpha val="100000"/>
                  </a:srgbClr>
                </a:solidFill>
                <a:latin typeface="Calibri"/>
              </a:rPr>
              <a:t><![CDATA[HTO corrects varus malalignment by realigning the mechanical axis from the medial to the lateral compartment. The medial opening wedge osteotomy has largely replaced the lateral closing wedge technique in modern practi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vs High Tibial Osteotomy (HT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dial opening wedge HTO (MOWHTO): osteotomy of the proximal tibia opened on the medial side; fixed with locking plate (TomoFix, Puddu plate); gap filled with bone graft (autograft, allograft, or synthetic); preserves fibula; allows fine incremental correction; no lateral wound; most common technique in current practi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vs High Tibial Osteotomy (HT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eral closing wedge HTO (LCWHTO): wedge of bone removed from lateral tibial metaphysis; fibular osteotomy required; medial cortex used as hinge; historically more common; reliable healing at osteotomy site; less implant-dependent; shorter rehabilit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al femoral osteotomy (DFO): for valgus deformity with lateral compartment OA — corrects femoral valgus; medial closing or lateral opening wedge; used when origin of valgus is femoral rather than tibi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vs High Tibial Osteotomy (HT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arget correction: mechanical axis should pass through 62–65% of the tibial width (Fujisawa point) on post-operative long-leg alignment film — slightly lateral of centre; slight overcorrection to valgus reduces medial compartment load maximall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rection per mm of opening: approximately 1° per mm of opening; use Hernigou formula or preoperative planning software to calculate required open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2026-07-28T00:35:14Z</dcterms:created>
  <dcterms:modified xsi:type="dcterms:W3CDTF">2026-07-28T00:35:14Z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