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8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ypes of Callus in Fracture Heal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type of callus contributes significantly to mechanical stability and helps immobilize fracture fragments during the healing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steal Callus]]></a:t>
            </a:r>
            <a:br/>
            <a:br/>
            <a:br/>
            <a:br/>
            <a:br/>
            <a:r>
              <a:rPr lang="en-US" strike="noStrike" sz="1400" spc="0" u="none" cap="none">
                <a:solidFill>
                  <a:srgbClr val="1E293B">
                    <a:alpha val="100000"/>
                  </a:srgbClr>
                </a:solidFill>
                <a:latin typeface="Calibri"/>
              </a:rPr>
              <a:t><![CDATA[Endosteal callus develops within the medullary cavity of the bone. It arises from osteogenic cells located in the endosteum and bone marr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imary function of endosteal callus is to restore the internal architecture of bone and strengthen the fracture site from within. Although less visible on radiographs compared to periosteal callus, it plays an important role in stabilizing th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later stages of healing, endosteal callus undergoes remodeling to reestablish the normal medullary canal stru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Callus]]></a:t>
            </a:r>
            <a:br/>
            <a:br/>
            <a:br/>
            <a:br/>
            <a:br/>
            <a:r>
              <a:rPr lang="en-US" strike="noStrike" sz="1400" spc="0" u="none" cap="none">
                <a:solidFill>
                  <a:srgbClr val="1E293B">
                    <a:alpha val="100000"/>
                  </a:srgbClr>
                </a:solidFill>
                <a:latin typeface="Calibri"/>
              </a:rPr>
              <a:t><![CDATA[Intermediate callus forms directly between the fracture fragments. It originates from osteogenic cells in the fracture hematoma and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ly this callus consists of fibrous tissue and cartilage. Gradually it undergoes mineralization and is replaced by woven bone. The intermediate callus is essential for achieving union because it directly bridges the fracture g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 time, the woven bone formed in this region is remodeled into mature lamellar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tilaginous Callus]]></a:t>
            </a:r>
            <a:br/>
            <a:br/>
            <a:br/>
            <a:br/>
            <a:br/>
            <a:r>
              <a:rPr lang="en-US" strike="noStrike" sz="1400" spc="0" u="none" cap="none">
                <a:solidFill>
                  <a:srgbClr val="1E293B">
                    <a:alpha val="100000"/>
                  </a:srgbClr>
                </a:solidFill>
                <a:latin typeface="Calibri"/>
              </a:rPr>
              <a:t><![CDATA[Cartilaginous callus, also known as soft callus, forms during the early reparative phase of fracture healing. It consists primarily of fibrocartilage and provides temporary stabilization of the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cytes produce cartilaginous matrix which gradually undergoes endochondral ossification. This process eventually converts the soft callus into hard bony cal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nsformation from cartilage to bone is an important step in fracture healing and resembles the process of bone development during 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 of Callus]]></a:t>
            </a:r>
            <a:br/>
            <a:br/>
            <a:br/>
            <a:br/>
            <a:br/>
            <a:r>
              <a:rPr lang="en-US" strike="noStrike" sz="1400" spc="0" u="none" cap="none">
                <a:solidFill>
                  <a:srgbClr val="1E293B">
                    <a:alpha val="100000"/>
                  </a:srgbClr>
                </a:solidFill>
                <a:latin typeface="Calibri"/>
              </a:rPr>
              <a:t><![CDATA[Radiographic evaluation is commonly used to assess fracture healing. Callus formation can be identified on plain radiographs as new bone formation surrounding the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Sign]]></a:t>
            </a:r>
            <a:br/>
            <a:r>
              <a:rPr lang="en-US" strike="noStrike" sz="1400" spc="0" u="none" cap="none">
                <a:solidFill>
                  <a:srgbClr val="1E293B">
                    <a:alpha val="100000"/>
                  </a:srgbClr>
                </a:solidFill>
                <a:latin typeface="Calibri"/>
              </a:rPr>
              <a:t><![CDATA[Interpre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zzy periosteal reaction]]></a:t>
            </a:r>
            <a:br/>
            <a:r>
              <a:rPr lang="en-US" strike="noStrike" sz="1400" spc="0" u="none" cap="none">
                <a:solidFill>
                  <a:srgbClr val="1E293B">
                    <a:alpha val="100000"/>
                  </a:srgbClr>
                </a:solidFill>
                <a:latin typeface="Calibri"/>
              </a:rPr>
              <a:t><![CDATA[Early call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idging callus]]></a:t>
            </a:r>
            <a:br/>
            <a:r>
              <a:rPr lang="en-US" strike="noStrike" sz="1400" spc="0" u="none" cap="none">
                <a:solidFill>
                  <a:srgbClr val="1E293B">
                    <a:alpha val="100000"/>
                  </a:srgbClr>
                </a:solidFill>
                <a:latin typeface="Calibri"/>
              </a:rPr>
              <a:t><![CDATA[Progressing fracture 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ed cortex]]></a:t>
            </a:r>
            <a:br/>
            <a:r>
              <a:rPr lang="en-US" strike="noStrike" sz="1400" spc="0" u="none" cap="none">
                <a:solidFill>
                  <a:srgbClr val="1E293B">
                    <a:alpha val="100000"/>
                  </a:srgbClr>
                </a:solidFill>
                <a:latin typeface="Calibri"/>
              </a:rPr>
              <a:t><![CDATA[Advanced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idging callus across at least three cortices on radiographs is often considered evidence of fracture 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Influencing Callus Formation]]></a:t>
            </a:r>
            <a:br/>
            <a:br/>
            <a:br/>
            <a:br/>
            <a:br/>
            <a:r>
              <a:rPr lang="en-US" strike="noStrike" sz="1400" spc="0" u="none" cap="none">
                <a:solidFill>
                  <a:srgbClr val="1E293B">
                    <a:alpha val="100000"/>
                  </a:srgbClr>
                </a:solidFill>
                <a:latin typeface="Calibri"/>
              </a:rPr>
              <a:t><![CDATA[Several biological and mechanical factors influence the formation and quality of callus during fractur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at the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equate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ce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loading and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 and systemi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priate fracture stabilization and preservation of blood supply are essential for optimal call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a:t>
            </a:r>
            <a:br/>
            <a:br/>
            <a:br/>
            <a:br/>
            <a:br/>
            <a:r>
              <a:rPr lang="en-US" strike="noStrike" sz="1400" spc="0" u="none" cap="none">
                <a:solidFill>
                  <a:srgbClr val="1E293B">
                    <a:alpha val="100000"/>
                  </a:srgbClr>
                </a:solidFill>
                <a:latin typeface="Calibri"/>
              </a:rPr>
              <a:t><![CDATA[Monitoring callus formation helps clinicians determine whether a fracture is healing appropriately. Delayed or absent callus formation may indicate complications such as delayed union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ies such as functional bracing, dynamization of intramedullary nails and controlled weight bearing may stimulate callus formation by promoting micromotion at the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Callus formation occurs during secondary fractur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callus is the earliest radiographic sign of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callus bridges the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callus undergoes endochondral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Einhorn TA Fracture Healing Journal of Orthopaedic Research]]></a:t>
            </a:r>
            <a:br/>
            <a:r>
              <a:rPr lang="en-US" strike="noStrike" sz="1200" spc="0" u="none" cap="none">
                <a:solidFill>
                  <a:srgbClr val="1E293B">
                    <a:alpha val="100000"/>
                  </a:srgbClr>
                </a:solidFill>
                <a:latin typeface="Calibri"/>
              </a:rPr>
              <a:t><![CDATA[Orthobullets Fracture Healing]]></a:t>
            </a:r>
            <a:br/>
            <a:r>
              <a:rPr lang="en-US" strike="noStrike" sz="1200" spc="0" u="none" cap="none">
                <a:solidFill>
                  <a:srgbClr val="1E293B">
                    <a:alpha val="100000"/>
                  </a:srgbClr>
                </a:solidFill>
                <a:latin typeface="Calibri"/>
              </a:rPr>
              <a:t><![CDATA[AO Surgery Reference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xternal (periosteal) vs internal (endosteal) callus; bridging and uniting fragments. Primary (contact) healing has minimal/no callus under rigid stability; secondary healing forms abundant callus under relative stability. Radiographic callus reflects mechanical environment and biology; hypertrophic callus suggests instability. Histology: woven bone → lamellar bone remodeling along stress 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ypes of Callus in Fracture Heal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Fracture healing is a complex biological process that restores the structural integrity and mechanical strength of bone after injury. During this process, new bone is formed through a series of stages involving inflammation, repair and remodeling. One of the most important features of fracture healing is the formation of callus, which bridges the fracture gap and stabilizes th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lus formation is a natural reparative response that occurs primarily during secondary bone healing. It involves proliferation of osteogenic cells, formation of fibrocartilage and eventual ossification into mature bone. The characteristics of the callus depend on factors such as fracture stability, blood supply and mechanical enviro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 different types of callus formed during fracture healing helps clinicians interpret radiographic findings and evaluate the progress of bone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s of Fracture Healing]]></a:t>
            </a:r>
            <a:br/>
            <a:br/>
            <a:br/>
            <a:br/>
            <a:br/>
            <a:r>
              <a:rPr lang="en-US" strike="noStrike" sz="1400" spc="0" u="none" cap="none">
                <a:solidFill>
                  <a:srgbClr val="1E293B">
                    <a:alpha val="100000"/>
                  </a:srgbClr>
                </a:solidFill>
                <a:latin typeface="Calibri"/>
              </a:rPr>
              <a:t><![CDATA[Fracture healing occurs through several overlapping stages. Each stage involves specific biological processes that contribute to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Key Ev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a:t>
            </a:r>
            <a:br/>
            <a:r>
              <a:rPr lang="en-US" strike="noStrike" sz="1400" spc="0" u="none" cap="none">
                <a:solidFill>
                  <a:srgbClr val="1E293B">
                    <a:alpha val="100000"/>
                  </a:srgbClr>
                </a:solidFill>
                <a:latin typeface="Calibri"/>
              </a:rPr>
              <a:t><![CDATA[Hematoma formation and inflammatory cell infilt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arative phase]]></a:t>
            </a:r>
            <a:br/>
            <a:r>
              <a:rPr lang="en-US" strike="noStrike" sz="1400" spc="0" u="none" cap="none">
                <a:solidFill>
                  <a:srgbClr val="1E293B">
                    <a:alpha val="100000"/>
                  </a:srgbClr>
                </a:solidFill>
                <a:latin typeface="Calibri"/>
              </a:rPr>
              <a:t><![CDATA[Soft callus formation and early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ing phase]]></a:t>
            </a:r>
            <a:br/>
            <a:r>
              <a:rPr lang="en-US" strike="noStrike" sz="1400" spc="0" u="none" cap="none">
                <a:solidFill>
                  <a:srgbClr val="1E293B">
                    <a:alpha val="100000"/>
                  </a:srgbClr>
                </a:solidFill>
                <a:latin typeface="Calibri"/>
              </a:rPr>
              <a:t><![CDATA[Replacement of woven bone with lamellar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lus formation mainly occurs during the reparative phase and is essential for bridging the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of Callus]]></a:t>
            </a:r>
            <a:br/>
            <a:br/>
            <a:br/>
            <a:br/>
            <a:br/>
            <a:r>
              <a:rPr lang="en-US" strike="noStrike" sz="1400" spc="0" u="none" cap="none">
                <a:solidFill>
                  <a:srgbClr val="1E293B">
                    <a:alpha val="100000"/>
                  </a:srgbClr>
                </a:solidFill>
                <a:latin typeface="Calibri"/>
              </a:rPr>
              <a:t><![CDATA[Callus refers to newly formed bone and cartilage tissue that develops around a fracture site during healing. It provides temporary stability and serves as a scaffold for eventual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lus formation typically occurs in fractures that heal through secondary bone healing, where some degree of motion exists at the fracture site. Rigid fixation methods such as compression plating may reduce callus formation because healing occurs through primary bone healing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Callus in Fracture Healing]]></a:t>
            </a:r>
            <a:br/>
            <a:br/>
            <a:br/>
            <a:br/>
            <a:br/>
            <a:r>
              <a:rPr lang="en-US" strike="noStrike" sz="1400" spc="0" u="none" cap="none">
                <a:solidFill>
                  <a:srgbClr val="1E293B">
                    <a:alpha val="100000"/>
                  </a:srgbClr>
                </a:solidFill>
                <a:latin typeface="Calibri"/>
              </a:rPr>
              <a:t><![CDATA[Several types of callus can be identified during fracture healing depending on their location and com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of Callus]]></a:t>
            </a: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callus]]></a:t>
            </a:r>
            <a:br/>
            <a:r>
              <a:rPr lang="en-US" strike="noStrike" sz="1400" spc="0" u="none" cap="none">
                <a:solidFill>
                  <a:srgbClr val="1E293B">
                    <a:alpha val="100000"/>
                  </a:srgbClr>
                </a:solidFill>
                <a:latin typeface="Calibri"/>
              </a:rPr>
              <a:t><![CDATA[Outer surface of bone]]></a:t>
            </a:r>
            <a:br/>
            <a:r>
              <a:rPr lang="en-US" strike="noStrike" sz="1400" spc="0" u="none" cap="none">
                <a:solidFill>
                  <a:srgbClr val="1E293B">
                    <a:alpha val="100000"/>
                  </a:srgbClr>
                </a:solidFill>
                <a:latin typeface="Calibri"/>
              </a:rPr>
              <a:t><![CDATA[Provides extern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steal callus]]></a:t>
            </a:r>
            <a:br/>
            <a:r>
              <a:rPr lang="en-US" strike="noStrike" sz="1400" spc="0" u="none" cap="none">
                <a:solidFill>
                  <a:srgbClr val="1E293B">
                    <a:alpha val="100000"/>
                  </a:srgbClr>
                </a:solidFill>
                <a:latin typeface="Calibri"/>
              </a:rPr>
              <a:t><![CDATA[Inner surface of bone]]></a:t>
            </a:r>
            <a:br/>
            <a:r>
              <a:rPr lang="en-US" strike="noStrike" sz="1400" spc="0" u="none" cap="none">
                <a:solidFill>
                  <a:srgbClr val="1E293B">
                    <a:alpha val="100000"/>
                  </a:srgbClr>
                </a:solidFill>
                <a:latin typeface="Calibri"/>
              </a:rPr>
              <a:t><![CDATA[Reinforces internal bone stru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callus]]></a:t>
            </a:r>
            <a:br/>
            <a:r>
              <a:rPr lang="en-US" strike="noStrike" sz="1400" spc="0" u="none" cap="none">
                <a:solidFill>
                  <a:srgbClr val="1E293B">
                    <a:alpha val="100000"/>
                  </a:srgbClr>
                </a:solidFill>
                <a:latin typeface="Calibri"/>
              </a:rPr>
              <a:t><![CDATA[Between fracture fragments]]></a:t>
            </a:r>
            <a:br/>
            <a:r>
              <a:rPr lang="en-US" strike="noStrike" sz="1400" spc="0" u="none" cap="none">
                <a:solidFill>
                  <a:srgbClr val="1E293B">
                    <a:alpha val="100000"/>
                  </a:srgbClr>
                </a:solidFill>
                <a:latin typeface="Calibri"/>
              </a:rPr>
              <a:t><![CDATA[Directly bridges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tilaginous callus]]></a:t>
            </a:r>
            <a:br/>
            <a:r>
              <a:rPr lang="en-US" strike="noStrike" sz="1400" spc="0" u="none" cap="none">
                <a:solidFill>
                  <a:srgbClr val="1E293B">
                    <a:alpha val="100000"/>
                  </a:srgbClr>
                </a:solidFill>
                <a:latin typeface="Calibri"/>
              </a:rPr>
              <a:t><![CDATA[Fracture interface]]></a:t>
            </a:r>
            <a:br/>
            <a:r>
              <a:rPr lang="en-US" strike="noStrike" sz="1400" spc="0" u="none" cap="none">
                <a:solidFill>
                  <a:srgbClr val="1E293B">
                    <a:alpha val="100000"/>
                  </a:srgbClr>
                </a:solidFill>
                <a:latin typeface="Calibri"/>
              </a:rPr>
              <a:t><![CDATA[Provides early sta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ypes of Callus in Fracture Hea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Callus]]></a:t>
            </a:r>
            <a:br/>
            <a:br/>
            <a:br/>
            <a:br/>
            <a:br/>
            <a:r>
              <a:rPr lang="en-US" strike="noStrike" sz="1400" spc="0" u="none" cap="none">
                <a:solidFill>
                  <a:srgbClr val="1E293B">
                    <a:alpha val="100000"/>
                  </a:srgbClr>
                </a:solidFill>
                <a:latin typeface="Calibri"/>
              </a:rPr>
              <a:t><![CDATA[Periosteal callus forms on the outer surface of bone beneath the periosteum. The periosteum contains osteogenic cells that play a critical role in fracture healing. Following injury, these cells proliferate and differentiate into osteoblasts, producing new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callus is often the earliest visible sign of fracture healing on radiographs. It appears as a cloud like or fluffy bone formation surrounding the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2026-07-28T01:02:33Z</dcterms:created>
  <dcterms:modified xsi:type="dcterms:W3CDTF">2026-07-28T01:02:33Z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