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172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otal Knee Arthroplasty (TKA)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Design — Constraint Spectrum]]></a:t>
            </a:r>
            <a:br/>
            <a:br/>
            <a:br/>
            <a:br/>
            <a:br/>
            <a:r>
              <a:rPr lang="en-US" strike="noStrike" sz="1400" spc="0" u="none" cap="none">
                <a:solidFill>
                  <a:srgbClr val="1E293B">
                    <a:alpha val="100000"/>
                  </a:srgbClr>
                </a:solidFill>
                <a:latin typeface="Calibri"/>
              </a:rPr>
              <a:t><![CDATA[Implant Type]]></a:t>
            </a:r>
            <a:br/>
            <a:r>
              <a:rPr lang="en-US" strike="noStrike" sz="1400" spc="0" u="none" cap="none">
                <a:solidFill>
                  <a:srgbClr val="1E293B">
                    <a:alpha val="100000"/>
                  </a:srgbClr>
                </a:solidFill>
                <a:latin typeface="Calibri"/>
              </a:rPr>
              <a:t><![CDATA[PCL Status]]></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uciate-retaining (CR)]]></a:t>
            </a:r>
            <a:br/>
            <a:r>
              <a:rPr lang="en-US" strike="noStrike" sz="1400" spc="0" u="none" cap="none">
                <a:solidFill>
                  <a:srgbClr val="1E293B">
                    <a:alpha val="100000"/>
                  </a:srgbClr>
                </a:solidFill>
                <a:latin typeface="Calibri"/>
              </a:rPr>
              <a:t><![CDATA[PCL preserved]]></a:t>
            </a:r>
            <a:br/>
            <a:r>
              <a:rPr lang="en-US" strike="noStrike" sz="1400" spc="0" u="none" cap="none">
                <a:solidFill>
                  <a:srgbClr val="1E293B">
                    <a:alpha val="100000"/>
                  </a:srgbClr>
                </a:solidFill>
                <a:latin typeface="Calibri"/>
              </a:rPr>
              <a:t><![CDATA[Primary OA with intact PCL; no significant flexion contracture]]></a:t>
            </a:r>
            <a:br/>
            <a:r>
              <a:rPr lang="en-US" strike="noStrike" sz="1400" spc="0" u="none" cap="none">
                <a:solidFill>
                  <a:srgbClr val="1E293B">
                    <a:alpha val="100000"/>
                  </a:srgbClr>
                </a:solidFill>
                <a:latin typeface="Calibri"/>
              </a:rPr>
              <a:t><![CDATA[Relies on PCL for posterior stability and femoral rollback; more physiological kinematics; requires intact PCL; cannot correct severe coronal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stabilised (PS)]]></a:t>
            </a:r>
            <a:br/>
            <a:r>
              <a:rPr lang="en-US" strike="noStrike" sz="1400" spc="0" u="none" cap="none">
                <a:solidFill>
                  <a:srgbClr val="1E293B">
                    <a:alpha val="100000"/>
                  </a:srgbClr>
                </a:solidFill>
                <a:latin typeface="Calibri"/>
              </a:rPr>
              <a:t><![CDATA[PCL sacrificed; tibial post + femoral cam mechanism replaces PCL function]]></a:t>
            </a:r>
            <a:br/>
            <a:r>
              <a:rPr lang="en-US" strike="noStrike" sz="1400" spc="0" u="none" cap="none">
                <a:solidFill>
                  <a:srgbClr val="1E293B">
                    <a:alpha val="100000"/>
                  </a:srgbClr>
                </a:solidFill>
                <a:latin typeface="Calibri"/>
              </a:rPr>
              <a:t><![CDATA[Most widely used design; PCL deficient or damaged knee; RA (PCL often absent); flexion contracture; most revision surgeons prefer PS as primary]]></a:t>
            </a:r>
            <a:br/>
            <a:r>
              <a:rPr lang="en-US" strike="noStrike" sz="1400" spc="0" u="none" cap="none">
                <a:solidFill>
                  <a:srgbClr val="1E293B">
                    <a:alpha val="100000"/>
                  </a:srgbClr>
                </a:solidFill>
                <a:latin typeface="Calibri"/>
              </a:rPr>
              <a:t><![CDATA[The cam-post mechanism provides posterior stability in flexion and promotes femoral rollback; risk of tibial post fracture (rare); patellar clunk syndrome (fibrous nodule catching on the po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valgus constrained (VVC)]]></a:t>
            </a:r>
            <a:br/>
            <a:r>
              <a:rPr lang="en-US" strike="noStrike" sz="1400" spc="0" u="none" cap="none">
                <a:solidFill>
                  <a:srgbClr val="1E293B">
                    <a:alpha val="100000"/>
                  </a:srgbClr>
                </a:solidFill>
                <a:latin typeface="Calibri"/>
              </a:rPr>
              <a:t><![CDATA[PCL sacrificed; deep tibial post + femoral box; resists varus/valgus]]></a:t>
            </a:r>
            <a:br/>
            <a:r>
              <a:rPr lang="en-US" strike="noStrike" sz="1400" spc="0" u="none" cap="none">
                <a:solidFill>
                  <a:srgbClr val="1E293B">
                    <a:alpha val="100000"/>
                  </a:srgbClr>
                </a:solidFill>
                <a:latin typeface="Calibri"/>
              </a:rPr>
              <a:t><![CDATA[Collateral ligament deficiency; revision with moderate instability; severe coronal deformity]]></a:t>
            </a:r>
            <a:br/>
            <a:r>
              <a:rPr lang="en-US" strike="noStrike" sz="1400" spc="0" u="none" cap="none">
                <a:solidFill>
                  <a:srgbClr val="1E293B">
                    <a:alpha val="100000"/>
                  </a:srgbClr>
                </a:solidFill>
                <a:latin typeface="Calibri"/>
              </a:rPr>
              <a:t><![CDATA[Higher constraint transfers more stress to the bone-cement-implant interface; requires good bone stock for fixation; stems needed to distribute lo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nged / rotating hinge]]></a:t>
            </a:r>
            <a:br/>
            <a:r>
              <a:rPr lang="en-US" strike="noStrike" sz="1400" spc="0" u="none" cap="none">
                <a:solidFill>
                  <a:srgbClr val="1E293B">
                    <a:alpha val="100000"/>
                  </a:srgbClr>
                </a:solidFill>
                <a:latin typeface="Calibri"/>
              </a:rPr>
              <a:t><![CDATA[Full constraint; linked femoral and tibial components]]></a:t>
            </a:r>
            <a:br/>
            <a:r>
              <a:rPr lang="en-US" strike="noStrike" sz="1400" spc="0" u="none" cap="none">
                <a:solidFill>
                  <a:srgbClr val="1E293B">
                    <a:alpha val="100000"/>
                  </a:srgbClr>
                </a:solidFill>
                <a:latin typeface="Calibri"/>
              </a:rPr>
              <a:t><![CDATA[Global instability; all ligaments deficient; tumour resection; salvage revision]]></a:t>
            </a:r>
            <a:br/>
            <a:r>
              <a:rPr lang="en-US" strike="noStrike" sz="1400" spc="0" u="none" cap="none">
                <a:solidFill>
                  <a:srgbClr val="1E293B">
                    <a:alpha val="100000"/>
                  </a:srgbClr>
                </a:solidFill>
                <a:latin typeface="Calibri"/>
              </a:rPr>
              <a:t><![CDATA[Highest constraint; highest interface stress; requires long stems; reserved for salvage situations; rotating hinge allows some axial rotation, reducing interface stress vs fixed hin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ignment Philosophies]]></a:t>
            </a:r>
            <a:br/>
            <a:br/>
            <a:r>
              <a:rPr lang="en-US" strike="noStrike" sz="1400" spc="0" u="none" cap="none">
                <a:solidFill>
                  <a:srgbClr val="1E293B">
                    <a:alpha val="100000"/>
                  </a:srgbClr>
                </a:solidFill>
                <a:latin typeface="Calibri"/>
              </a:rPr>
              <a:t><![CDATA[Mechanical alignment (MA): the traditional approach; femoral and tibial cuts are made perpendicular to the mechanical axis of each bone (0° to the mechanical axis); the goal is a neutral mechanical axis (hip-knee-ankle angle of 0°); long-standing leg alignment X-ray is essential; MA produces consistent, reproducible results and is the basis for most registry data and published survival data; the majority of TKAs in the UK use mechanical alig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nematic alignment (KA): an alternative philosophy in which the femoral and tibial cuts are made to restore the pre-arthritic anatomy of each individual patient — the native distal femoral articular surface angle and proximal tibial slope are recreated; the goal is restoration of the patient`s native joint line and limb alignment rather than a neutral mechanical axis; proponents argue KA produces more natural kinematics and better patient satisfaction; critics argue the long-term survivorship data is immature; growing body of evidence from RCTs and registry studies supports non-inferiority of KA at medium-term follow-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assisted TKA: rapidly increasing utilisation; improves accuracy of bone cuts and implant positioning relative to planned targets; evidence for improved patient-reported outcomes vs conventional TKA is growing but not yet conclusive; reduces outlier positioning (implants outside the planned alignment zone); higher short-term cost offset by potential long-term revision sav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Resurfacing]]></a:t>
            </a:r>
            <a:br/>
            <a:br/>
            <a:r>
              <a:rPr lang="en-US" strike="noStrike" sz="1400" spc="0" u="none" cap="none">
                <a:solidFill>
                  <a:srgbClr val="1E293B">
                    <a:alpha val="100000"/>
                  </a:srgbClr>
                </a:solidFill>
                <a:latin typeface="Calibri"/>
              </a:rPr>
              <a:t><![CDATA[Patella resurfacing in TKA: one of the most controversial topics in knee arthroplasty; the UK and most European countries have a high rate of non-resurfacing (patellar button not used); the USA and Australia have a high rate of routine resurfacing; evidence from meta-analyses and RCTs (including the TOPKAT-related work) shows that routine resurfacing reduces the rate of anterior knee pain and re-operation for patellar symptoms compared to non-resurfacing; NICE (2023) recommends considering patellar resurfacing routinely; most UK surgeons currently resurface selectively (damaged patellofemoral cartilage, inflammatory arthritis, obesity, prior patellofemoral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patellar resurfacing: patellar fracture; loosening of the patellar button; patellar maltracking; patellar tendon rupture; residual anterior knee pain despite resurf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tional Joint Registry for England, Wales, Northern Ireland and the Isle of Man. 20th Annual Report. 2023.]]></a:t>
            </a:r>
            <a:br/>
            <a:r>
              <a:rPr lang="en-US" strike="noStrike" sz="1200" spc="0" u="none" cap="none">
                <a:solidFill>
                  <a:srgbClr val="1E293B">
                    <a:alpha val="100000"/>
                  </a:srgbClr>
                </a:solidFill>
                <a:latin typeface="Calibri"/>
              </a:rPr>
              <a:t><![CDATA[NICE Guideline NG226 — Total knee replacement: patellar resurfacing. 2023.]]></a:t>
            </a:r>
            <a:br/>
            <a:r>
              <a:rPr lang="en-US" strike="noStrike" sz="1200" spc="0" u="none" cap="none">
                <a:solidFill>
                  <a:srgbClr val="1E293B">
                    <a:alpha val="100000"/>
                  </a:srgbClr>
                </a:solidFill>
                <a:latin typeface="Calibri"/>
              </a:rPr>
              <a:t><![CDATA[Scott CEH et al. Predicting dissatisfaction following total knee replacement. J Bone Joint Surg Br. 2010.]]></a:t>
            </a:r>
            <a:br/>
            <a:r>
              <a:rPr lang="en-US" strike="noStrike" sz="1200" spc="0" u="none" cap="none">
                <a:solidFill>
                  <a:srgbClr val="1E293B">
                    <a:alpha val="100000"/>
                  </a:srgbClr>
                </a:solidFill>
                <a:latin typeface="Calibri"/>
              </a:rPr>
              <a:t><![CDATA[Bourne RB et al. Patient satisfaction after total knee arthroplasty. Clin Orthop Relat Res. 2010.]]></a:t>
            </a:r>
            <a:br/>
            <a:r>
              <a:rPr lang="en-US" strike="noStrike" sz="1200" spc="0" u="none" cap="none">
                <a:solidFill>
                  <a:srgbClr val="1E293B">
                    <a:alpha val="100000"/>
                  </a:srgbClr>
                </a:solidFill>
                <a:latin typeface="Calibri"/>
              </a:rPr>
              <a:t><![CDATA[Young SW et al. Kinematic alignment in total knee arthroplasty. Bone Joint J. 2021.]]></a:t>
            </a:r>
            <a:br/>
            <a:r>
              <a:rPr lang="en-US" strike="noStrike" sz="1200" spc="0" u="none" cap="none">
                <a:solidFill>
                  <a:srgbClr val="1E293B">
                    <a:alpha val="100000"/>
                  </a:srgbClr>
                </a:solidFill>
                <a:latin typeface="Calibri"/>
              </a:rPr>
              <a:t><![CDATA[Parvizi J et al. New definition for periprosthetic joint infection. J Arthroplasty. 2018.]]></a:t>
            </a:r>
            <a:br/>
            <a:r>
              <a:rPr lang="en-US" strike="noStrike" sz="1200" spc="0" u="none" cap="none">
                <a:solidFill>
                  <a:srgbClr val="1E293B">
                    <a:alpha val="100000"/>
                  </a:srgbClr>
                </a:solidFill>
                <a:latin typeface="Calibri"/>
              </a:rPr>
              <a:t><![CDATA[Insall JN et al. Rationale of the knee society clinical rating system. Clin Orthop Relat Res. 198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otal K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end-stage OA, RA, post-traumatic arthritis with pain and disability. Contraindications: active infection, severe vascular disease, extensor mechanism dysfunction. Implants: cruciate-retaining, posterior-stabilized, constrained, hinged. Outcomes: >90% pain relief, implant survival ~90% at 15 years. Complications: infection, loosening, instability, stiffness, thromboembolism.]]>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otal Knee Arthroplasty (TKA)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otal knee arthroplasty (TKA) is among the most commonly performed elective orthopaedic procedures globally, providing reliable pain relief and functional restoration in end-stage knee arthritis. Over 100,000 TKAs are performed annually in the UK (National Joint Registry). Despite the high volume and generally excellent outcomes, TKA is technically demanding, and patient selection, implant design, surgical technique, and rehabilitation all critically influence results. Understanding the indications, implant options, alignment philosophies, and complication management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osteoarthritis (OA) is the most common indication, accounting for approximately 85% of cases; other indications include inflammatory arthritis (RA, AS, PsA), post-traumatic arthritis, and AVN of the tibial plateau or femoral condy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JR data: 10-year revision rate for primary TKA approximately 4–5%; >95% survivorship at 10 years for most modern implants; Oxford Knee Score (OKS) is the primary PROM in the UK — 12 questions, 0–48 (48 = best); approximately 80–85% of patients report good to excellent outcomes; approximately 15–20% are dissatisfied with their TKA result — the highest dissatisfaction rate of any major elective orthopaedic procedure; pain and stiffness are the most common reasons for dissatisfaction]]>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expectation management, and achieving appropriate alignment and soft tissue balance are the most critical factors for a successful outcome; the dissatisfied TKA patient is one of the most challenging problems in arthroplasty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 Contraindications]]></a:t>
            </a:r>
            <a:br/>
            <a:br/>
            <a:r>
              <a:rPr lang="en-US" strike="noStrike" sz="1400" spc="0" u="none" cap="none">
                <a:solidFill>
                  <a:srgbClr val="1E293B">
                    <a:alpha val="100000"/>
                  </a:srgbClr>
                </a:solidFill>
                <a:latin typeface="Calibri"/>
              </a:rPr>
              <a:t><![CDATA[Indications: end-stage knee OA (tricompartmental or bicompartmental) with severe pain and functional disability failing non-operative treatment; inflammatory arthritis with joint destruction; post-traumatic arthritis; failed HTO or UKA; AVN of the knee; severe coronal deformity (>15° varus/valgus) or flexion contracture not amenable to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should be exhausted: weight management, analgesia (paracetamol, NSAIDs, opioids), physiotherapy, walking aids, corticosteroid injection, hyaluronic acid injection (limited evidence); the decision for surgery should be patient-driven based on disability, not radiological severity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active PJI; active systemic infection; non-functional extensor mechanism (quadriceps/patellar tendon rupture) not repairable; severe peripheral vascular disease precluding wound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contraindications: BMI >40 (higher complication rates, lower functional gain, higher revision rate); active smoking; uncontrolled diabetes; severe osteoporosis; young age (<55 years — higher revision rate due to activity demands and longe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2026-05-17T13:44:08Z</dcterms:created>
  <dcterms:modified xsi:type="dcterms:W3CDTF">2026-05-17T13:44:08Z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