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9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Concept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ing appropriate alignment is central to implant longevity and function. The traditional paradigm of neutral mechanical alignment is now challenged by kinematic alignment and personalised approach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Strate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lignment (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and tibial components cut perpendicular to mechanical axis; hip-knee-ankle angle 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qual load distribution across both compartments; traditional gold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 (K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positioned to replicate native pre-arthritic joint lines and ligament isometry; respects constitutional varus/valg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 native knee kinematics; improved patient satisfaction in some tria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ricted kinematic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 within safe boundaries — avoids excessive outlier alignment beyond ±3–5° of neut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ance of KA benefits with mechanical alignment safety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xis: hip-knee-ankle (HKA) angle; target 0° ± 3° in mechanical alignment — deviations beyond ±3° (HKA outliers) associated with increased loosening, polyethylene wear, and early revision in multiple registry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: supported by multiple RCTs showing non-inferior survivorship and superior patient satisfaction at 5–7 years; long-term survivorship data (15+ years) still accumulating; growing adoption worldw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lope: posterior tibial slope of approximately 3–7° is standard; excessive slope increases PCL tension and posterior tibial translation in CR TKA; insufficient slope reduces flexion; critical in ACL-deficient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ether to resurface the patella remains one of the most debated topics in TKA — practices vary significantly between countries and surge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for resurfacing: eliminates native patellofemoral arthritis; avoids anterior knee pain from residual patellar disease; consistent meta-analysis evidence that resurfacing reduces rate of re-operation for anterior kne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against: complications of resurfacing (patellar fracture, component loosening, avascular necrosis); not necessary in all patients; selective resurfacing of diseased patellae achieves equiva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practice: approximately 50% resurface routinely; NICE guidance does not recommend for or against as evidence is balanced; most RCTs show no significant difference in pain or function but higher re-operation rate without resurfacing for anterior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clunk syndrome: a fibrous nodule forms on the posterior quadriceps tendon and catches on the intercondylar notch of PS implants during extension from deep flexion; produces painful clunk; treated arthroscopically by nodul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tracking: assess throughout range of motion after implant placement — no-thumb test (lateral retinaculum released if patella subluxes without thumb pressure laterally); medialise tibial component or lateralise patella component if tracking po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& Bearing Surfac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ed TKA: gold standard for most patients; immediate fixation; excellent long-term survivorship; Knee Society Registry data consistently favours cemented fixation in patients over 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less TKA: requires good bone stock for osseointegration; press-fit porous or HA-coated components; growing evidence of equivalence to cemented in younger patients; avoids cement disease; technically dema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Joint Registry for England, Wales, Northern Ireland and the Isle of Man. 20th Annual Report. 2023. njrcentre.org.uk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all JN et al. A comparison of four models of total knee-replacement prostheses. J Bone Joint Surg Am. 1976;58(6):754–7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tter MA et al. The effect of alignment and BMI on failure of total knee replacement. J Bone Joint Surg Am. 2011;93(17):1588–15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sett HG et al. Kinematically versus mechanically aligned total knee arthroplasty. Orthoped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nano MW et al. Posterior tibial slope in knee replacements. Clin Orthop Relat Res. 1996;331:56–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donald SJ et al. Posterior stabilized versus cruciate retaining knee arthroplasty: a multicentre randomised clinical trial. J Arthroplasty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urn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s classified by degree of constraint: CR (least) → PS → CCK → Hinged (most). CR retains PCL; PS substitutes with cam-post. Constrained implants indicated for instability or major deformity. Mobile-bearing vs fixed-bearing — theoretical wear reduction, but long-term benefit unclear. Principle: use minimum constraint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arthroplasty (TKA) is one of the most performed elective orthopaedic operations worldwide, with over 1 million procedures annually in the United States alone. It reliably reduces pain and improves function in end-stage knee arthritis. Understanding implant design principles, alignment concepts, fixation, and complications is fundamental knowledge for every orthopaedic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: end-stage knee osteoarthritis (90%); also rheumatoid arthritis, post-traumatic arthritis, avascular necrosis, inflammatory arthr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selection: significant functional limitation, failure of conservative management (physiotherapy, analgesia, weight loss, walking aids, intra-articular injection), radiological evidence of joint spac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xford Knee Score (OKS): 12-question patient-reported outcome measure; 0–48 (48 = best); standard outcome tool in the UK; used pre- and post-operatively; score ≤26 typically considered threshold supporting surgical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active infection (absolute), neuropathic joint (relative), extensor mechanism deficiency, severe peripheral vascular disease, young highly active patient (relative — UKA or osteotomy prefer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-year survivorship: approximately 95%; 20-year survivorship approximately 85–90% for well-fixed, well-aligned impl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Desig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ig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Inse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ciate-retaining (C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prese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t or slightly curved polyethylene; PCL provides posterior femoral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PCL; standard primary TKA; most comm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-stabilised (P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replaced by cam-pos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tibial post engages femoral cam during flexion to replicate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deficient/diseased; post-patellectomy; flexion contracture; revision; inflammatory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trained condylar (CCK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larger post for collateral ligament lax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ller post providing varus-valgus and rotational constra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teral ligament deficiency; severe deformity; revision TK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platform (mobile bear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 or PS versions ex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ethylene insert rotates on tibial tray — reduces rotational shear stress on po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oretical wear reduction; no definitive clinical superiority proven over fixed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nged / fully constrai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onstraint; no liga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hinge; transfers forces to bone-implant inte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bone loss; collateral ligament absence; tumour reconstruction; salvage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constrained = more force transferred to bone-implant interface = higher risk of aseptic loosening; use minimum constraint necessary to achieve stability — the guiding principle of implant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 vs CR: no definitive superiority of one over the other in primary TKA with intact PCL — surgeon preference and training largely determines choice; PS provides more predictable flexion gap and range of mo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2026-05-17T15:56:53Z</dcterms:created>
  <dcterms:modified xsi:type="dcterms:W3CDTF">2026-05-17T15:56:53Z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