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5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Spine Avulsion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ense haemarthrosis; limited range of motion due to swelling and pain; Lachman test and anterior drawer positive but difficult to interpret in acute setting with pain; assess MCL, LCL, and posterolater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lateral view most diagnostic — fragment visible as avulsed bony piece from intercondylar eminence; the fragment may be small and only visible on true lateral — always obtain a true lateral view; notch view (tunnel view) may help define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dicated in all cases — defines fragment size (cartilaginous component often larger than bony fragment on X-ray), identifies entrapped meniscus (posterior horn of medial or lateral meniscus beneath fragment), assesses ACL continuity, and identifies associated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niscal ligament or anterior horn of medial meniscus may be interposed beneath the fragment — prevents reduction; must be identified on MRI and addressed a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required; useful for defining comminution in Type IV fractures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spiration of haemarthrosis: reduces pain and facilitates reduction in Type II injuries; performed under sterile conditions before application of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ylinder cast or hinged knee brace in full extension for 4–6 weeks; followed by supervised physi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ible): knee aspiration; gentle extension to reduce fragment; cylinder cast in extension (10–20°) for 4–6 weeks; confirm reduction on radiograph or fluoroscopy before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 bearing for first 2–3 weeks; gradual progression to full weight bearing in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cast removal: supervised physiotherapy for quadriceps and hamstring rehabilitation; return to sport at 3–4 months when strength symmetric and full ROM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n-operative management: residual laxity (positive Lachman), recurrent instability episodes, or radiographic non-union — reassess for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rthroscopic fixation is now the gold standard for displaced tibial spine avulsion fractures (Type III and IV) and irreducible Type II injuries. Open fixation is reserved for cases where arthroscopic access is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anterolateral and anteromedial portals; accessory portals as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for and address entrapped meniscus or intermeniscal ligament before reducing fragment — failure to identify and remove interposed tissue is the most common cause of fail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igate and debride fracture bed of haematoma; curette to bleeding cancellous bone if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 fragment with probe or blunt instrument; confirm anatomic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 / 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nulated screw]]></a:t>
            </a:r>
            <a:br/>
            <a:r>
              <a:rPr lang="en-US" strike="noStrike" sz="1400" spc="0" u="none" cap="none">
                <a:solidFill>
                  <a:srgbClr val="1E293B">
                    <a:alpha val="100000"/>
                  </a:srgbClr>
                </a:solidFill>
                <a:latin typeface="Calibri"/>
              </a:rPr>
              <a:t><![CDATA[4.0 mm cannulated screw across fragment into tibial epiphysis; countersink head below articular cartilage]]></a:t>
            </a:r>
            <a:br/>
            <a:r>
              <a:rPr lang="en-US" strike="noStrike" sz="1400" spc="0" u="none" cap="none">
                <a:solidFill>
                  <a:srgbClr val="1E293B">
                    <a:alpha val="100000"/>
                  </a:srgbClr>
                </a:solidFill>
                <a:latin typeface="Calibri"/>
              </a:rPr>
              <a:t><![CDATA[Large, single fragment; most rigid fixation; avoid crossing open physis with large threaded 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fixation]]></a:t>
            </a:r>
            <a:br/>
            <a:r>
              <a:rPr lang="en-US" strike="noStrike" sz="1400" spc="0" u="none" cap="none">
                <a:solidFill>
                  <a:srgbClr val="1E293B">
                    <a:alpha val="100000"/>
                  </a:srgbClr>
                </a:solidFill>
                <a:latin typeface="Calibri"/>
              </a:rPr>
              <a:t><![CDATA[Sutures through ACL substance and through tibial bone tunnels; tied over anterior tibial cortex]]></a:t>
            </a:r>
            <a:br/>
            <a:r>
              <a:rPr lang="en-US" strike="noStrike" sz="1400" spc="0" u="none" cap="none">
                <a:solidFill>
                  <a:srgbClr val="1E293B">
                    <a:alpha val="100000"/>
                  </a:srgbClr>
                </a:solidFill>
                <a:latin typeface="Calibri"/>
              </a:rPr>
              <a:t><![CDATA[Preferred for comminuted fragments (Type IV), small fragments, and open physes — does not violate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anchor]]></a:t>
            </a:r>
            <a:br/>
            <a:r>
              <a:rPr lang="en-US" strike="noStrike" sz="1400" spc="0" u="none" cap="none">
                <a:solidFill>
                  <a:srgbClr val="1E293B">
                    <a:alpha val="100000"/>
                  </a:srgbClr>
                </a:solidFill>
                <a:latin typeface="Calibri"/>
              </a:rPr>
              <a:t><![CDATA[Anchor placed in tibial epiphysis; sutures through ACL; provides compression]]></a:t>
            </a:r>
            <a:br/>
            <a:r>
              <a:rPr lang="en-US" strike="noStrike" sz="1400" spc="0" u="none" cap="none">
                <a:solidFill>
                  <a:srgbClr val="1E293B">
                    <a:alpha val="100000"/>
                  </a:srgbClr>
                </a:solidFill>
                <a:latin typeface="Calibri"/>
              </a:rPr>
              <a:t><![CDATA[Useful for small fragments; technic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209–220.]]></a:t>
            </a:r>
            <a:br/>
            <a:r>
              <a:rPr lang="en-US" strike="noStrike" sz="1200" spc="0" u="none" cap="none">
                <a:solidFill>
                  <a:srgbClr val="1E293B">
                    <a:alpha val="100000"/>
                  </a:srgbClr>
                </a:solidFill>
                <a:latin typeface="Calibri"/>
              </a:rPr>
              <a:t><![CDATA[Zaricznyj B. Avulsion fracture of the tibial eminence: treatment by open reduction and pinning. J Bone Joint Surg Am. 1977;59(8):1111–1114.]]></a:t>
            </a:r>
            <a:br/>
            <a:r>
              <a:rPr lang="en-US" strike="noStrike" sz="1200" spc="0" u="none" cap="none">
                <a:solidFill>
                  <a:srgbClr val="1E293B">
                    <a:alpha val="100000"/>
                  </a:srgbClr>
                </a:solidFill>
                <a:latin typeface="Calibri"/>
              </a:rPr>
              <a:t><![CDATA[Ahn JH, Yoo JC. Clinical outcome of arthroscopic reduction and suture for displaced acute and chronic tibial spine fractures. Knee Surg Sports Traumatol Arthrosc. 2005.]]></a:t>
            </a:r>
            <a:br/>
            <a:r>
              <a:rPr lang="en-US" strike="noStrike" sz="1200" spc="0" u="none" cap="none">
                <a:solidFill>
                  <a:srgbClr val="1E293B">
                    <a:alpha val="100000"/>
                  </a:srgbClr>
                </a:solidFill>
                <a:latin typeface="Calibri"/>
              </a:rPr>
              <a:t><![CDATA[Hunter RE, Willis JA. Arthroscopic fixation of avulsion fractures of the tibial eminence: technique and outcome. Arthroscopy. 2004;20(2):113–121.]]></a:t>
            </a:r>
            <a:br/>
            <a:r>
              <a:rPr lang="en-US" strike="noStrike" sz="1200" spc="0" u="none" cap="none">
                <a:solidFill>
                  <a:srgbClr val="1E293B">
                    <a:alpha val="100000"/>
                  </a:srgbClr>
                </a:solidFill>
                <a:latin typeface="Calibri"/>
              </a:rPr>
              <a:t><![CDATA[Kocher MS et al. Tibial eminence fractures in children: prevalence of meniscal entrapment. Am J Sports Med. 2003;31(3):404–407.]]></a:t>
            </a:r>
            <a:br/>
            <a:r>
              <a:rPr lang="en-US" strike="noStrike" sz="1200" spc="0" u="none" cap="none">
                <a:solidFill>
                  <a:srgbClr val="1E293B">
                    <a:alpha val="100000"/>
                  </a:srgbClr>
                </a:solidFill>
                <a:latin typeface="Calibri"/>
              </a:rPr>
              <a:t><![CDATA[Lowe J et al. Tibial eminence fractures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diatric equivalent of ACL tear — bony avulsion of tibial eminence. Meyers–McKeever Types I–III (and IV comminuted) guide management. Type I: cast in extension; II–III/IV: arthroscopic reduction and fixation (sutures or screws). Beware entrapped intermeniscal ligament or meniscal tissue blocking reduction. Rehab mirrors ACL protocols with protected ROM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Spine Avulsion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ibial spine (intercondylar eminence) avulsion fractures are the paediatric equivalent of anterior cruciate ligament (ACL) rupture. Rather than tearing the ligament substance — which is stronger than the bone-ligament interface in children — the ACL avulses the tibial attachment along with a fragment of the intercondylar eminence. These injuries must be recognised early and managed appropriately to restore knee stability and prevent long-term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ak incidence: 8–14 years; boys more commonly affected; associated with bicycle accidents, sports injuries, and pedestrian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L is stronger than the developing bone in children — avulsion fracture occurs instead of midsubstance ligament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or valgus force with tibial internal rotation — same mechanism as adult AC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universally present — tense haemarthrosis in a child after a twisting knee injury = tibial spine avulsion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collateral ligament sprain (25–50%), meniscal tears (particularly posterior horn medial meniscus entrapment beneath the fragment — 26–65% in surgical series), lateral meniscus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can also sustain tibial spine avulsions — more commonly in middle-aged patients after high-energy trauma; management principles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Meyers & McKeever (Modified by Zaricznyj)]]></a:t>
            </a:r>
            <a:br/>
            <a:br/>
            <a:r>
              <a:rPr lang="en-US" strike="noStrike" sz="1400" spc="0" u="none" cap="none">
                <a:solidFill>
                  <a:srgbClr val="1E293B">
                    <a:alpha val="100000"/>
                  </a:srgbClr>
                </a:solidFill>
                <a:latin typeface="Calibri"/>
              </a:rPr>
              <a:t><![CDATA[The Meyers and McKeever classification (1959), as modified by Zaricznyj (1977), is universally used and directly guides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or minimally displaced fragment; fracture line visible but fragment in anatomic position]]></a:t>
            </a:r>
            <a:br/>
            <a:r>
              <a:rPr lang="en-US" strike="noStrike" sz="1400" spc="0" u="none" cap="none">
                <a:solidFill>
                  <a:srgbClr val="1E293B">
                    <a:alpha val="100000"/>
                  </a:srgbClr>
                </a:solidFill>
                <a:latin typeface="Calibri"/>
              </a:rPr>
              <a:t><![CDATA[Cast immobilisation in extension; 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nterior portion of fragment elevated; posterior hinge intact; beak-shaped elevation on lateral X-ray]]></a:t>
            </a:r>
            <a:br/>
            <a:r>
              <a:rPr lang="en-US" strike="noStrike" sz="1400" spc="0" u="none" cap="none">
                <a:solidFill>
                  <a:srgbClr val="1E293B">
                    <a:alpha val="100000"/>
                  </a:srgbClr>
                </a:solidFill>
                <a:latin typeface="Calibri"/>
              </a:rPr>
              <a:t><![CDATA[Closed reduction (knee extension) + cast; ORIF if reduction fails or fragment re-displ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Complete displacement; fragment lifted off bed; no posterior hinge]]></a:t>
            </a:r>
            <a:br/>
            <a:r>
              <a:rPr lang="en-US" strike="noStrike" sz="1400" spc="0" u="none" cap="none">
                <a:solidFill>
                  <a:srgbClr val="1E293B">
                    <a:alpha val="100000"/>
                  </a:srgbClr>
                </a:solidFill>
                <a:latin typeface="Calibri"/>
              </a:rPr>
              <a:t><![CDATA[Surgical fixation — arthroscopic or open; closed reduction rarely successfu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Zaricznyj)]]></a:t>
            </a:r>
            <a:br/>
            <a:r>
              <a:rPr lang="en-US" strike="noStrike" sz="1400" spc="0" u="none" cap="none">
                <a:solidFill>
                  <a:srgbClr val="1E293B">
                    <a:alpha val="100000"/>
                  </a:srgbClr>
                </a:solidFill>
                <a:latin typeface="Calibri"/>
              </a:rPr>
              <a:t><![CDATA[Completely displaced + comminuted fragment; multiple pieces]]></a:t>
            </a:r>
            <a:br/>
            <a:r>
              <a:rPr lang="en-US" strike="noStrike" sz="1400" spc="0" u="none" cap="none">
                <a:solidFill>
                  <a:srgbClr val="1E293B">
                    <a:alpha val="100000"/>
                  </a:srgbClr>
                </a:solidFill>
                <a:latin typeface="Calibri"/>
              </a:rPr>
              <a:t><![CDATA[Surgical fixation — most challenging; suture technique preferred over screws in comminu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reducible Type II: non-operative; Type III and IV and irreducible Type II: surgic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tion: aspirate haemarthrosis, extend knee to approximately 20° — anterior fragment descends under gravity and ligamentotaxis; apply cylinder cast in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closed reduction of Type II fails to restore fragment to anatomic position on fluoroscopy or radiograph — proceed to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History: twisting injury or hyperextension; immediate swelling; pain limiting weight bearing; pop not always reporte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2026-06-13T13:44:27Z</dcterms:created>
  <dcterms:modified xsi:type="dcterms:W3CDTF">2026-06-13T13:44:27Z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