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presProps" Target="presProps.xml"/>
  <Relationship Id="rId18" Type="http://schemas.openxmlformats.org/officeDocument/2006/relationships/viewProps" Target="viewProps.xml"/>
  <Relationship Id="rId19"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37429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ibial Plateau — Schatzker]]></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Plateau —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t>
            </a:r>
            <a:br/>
            <a:r>
              <a:rPr lang="en-US" strike="noStrike" sz="1400" spc="0" u="none" cap="none">
                <a:solidFill>
                  <a:srgbClr val="1E293B">
                    <a:alpha val="100000"/>
                  </a:srgbClr>
                </a:solidFill>
                <a:latin typeface="Calibri"/>
              </a:rPr>
              <a:t><![CDATA[Split with depres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Pure depression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a:t>
            </a:r>
            <a:br/>
            <a:r>
              <a:rPr lang="en-US" strike="noStrike" sz="1400" spc="0" u="none" cap="none">
                <a:solidFill>
                  <a:srgbClr val="1E293B">
                    <a:alpha val="100000"/>
                  </a:srgbClr>
                </a:solidFill>
                <a:latin typeface="Calibri"/>
              </a:rPr>
              <a:t><![CDATA[Medial plateau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V]]></a:t>
            </a:r>
            <a:br/>
            <a:r>
              <a:rPr lang="en-US" strike="noStrike" sz="1400" spc="0" u="none" cap="none">
                <a:solidFill>
                  <a:srgbClr val="1E293B">
                    <a:alpha val="100000"/>
                  </a:srgbClr>
                </a:solidFill>
                <a:latin typeface="Calibri"/>
              </a:rPr>
              <a:t><![CDATA[Bicondylar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VI]]></a:t>
            </a:r>
            <a:br/>
            <a:r>
              <a:rPr lang="en-US" strike="noStrike" sz="1400" spc="0" u="none" cap="none">
                <a:solidFill>
                  <a:srgbClr val="1E293B">
                    <a:alpha val="100000"/>
                  </a:srgbClr>
                </a:solidFill>
                <a:latin typeface="Calibri"/>
              </a:rPr>
              <a:t><![CDATA[Metaphyseal-diaphyseal dissoci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Severe knee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elling and joint effu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ability to bear w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oint in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stricted knee mo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ft tissue injury, meniscal tears, and ligament injuries frequently accompany tibial plateau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br/>
            <a:r>
              <a:rPr lang="en-US" strike="noStrike" sz="1400" spc="0" u="none" cap="none">
                <a:solidFill>
                  <a:srgbClr val="1E293B">
                    <a:alpha val="100000"/>
                  </a:srgbClr>
                </a:solidFill>
                <a:latin typeface="Calibri"/>
              </a:rPr>
              <a:t><![CDATA[AP and lateral knee radiograph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Plateau —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for fracture character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for ligament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s are particularly useful for evaluating depression fractures and planning surgical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nciples of Treatment]]></a:t>
            </a:r>
            <a:br/>
            <a:br/>
            <a:br/>
            <a:r>
              <a:rPr lang="en-US" strike="noStrike" sz="1400" spc="0" u="none" cap="none">
                <a:solidFill>
                  <a:srgbClr val="1E293B">
                    <a:alpha val="100000"/>
                  </a:srgbClr>
                </a:solidFill>
                <a:latin typeface="Calibri"/>
              </a:rPr>
              <a:t><![CDATA[Restore joint congru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intain limb align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vide stable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w early knee mo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Options]]></a:t>
            </a:r>
            <a:br/>
            <a:br/>
            <a:br/>
            <a:br/>
            <a:br/>
            <a:br/>
            <a:r>
              <a:rPr lang="en-US" strike="noStrike" sz="1400" spc="0" u="none" cap="none">
                <a:solidFill>
                  <a:srgbClr val="1E293B">
                    <a:alpha val="100000"/>
                  </a:srgbClr>
                </a:solidFill>
                <a:latin typeface="Calibri"/>
              </a:rPr>
              <a:t><![CDATA[Treatment]]></a:t>
            </a:r>
            <a:br/>
            <a:r>
              <a:rPr lang="en-US" strike="noStrike" sz="1400" spc="0" u="none" cap="none">
                <a:solidFill>
                  <a:srgbClr val="1E293B">
                    <a:alpha val="100000"/>
                  </a:srgbClr>
                </a:solidFill>
                <a:latin typeface="Calibri"/>
              </a:rPr>
              <a:t><![CDATA[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ervative treatment]]></a:t>
            </a:r>
            <a:br/>
            <a:r>
              <a:rPr lang="en-US" strike="noStrike" sz="1400" spc="0" u="none" cap="none">
                <a:solidFill>
                  <a:srgbClr val="1E293B">
                    <a:alpha val="100000"/>
                  </a:srgbClr>
                </a:solidFill>
                <a:latin typeface="Calibri"/>
              </a:rPr>
              <a:t><![CDATA[Minimal displac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IF with plating]]></a:t>
            </a:r>
            <a:br/>
            <a:r>
              <a:rPr lang="en-US" strike="noStrike" sz="1400" spc="0" u="none" cap="none">
                <a:solidFill>
                  <a:srgbClr val="1E293B">
                    <a:alpha val="100000"/>
                  </a:srgbClr>
                </a:solidFill>
                <a:latin typeface="Calibri"/>
              </a:rPr>
              <a:t><![CDATA[Displaced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rnal fixation]]></a:t>
            </a:r>
            <a:br/>
            <a:r>
              <a:rPr lang="en-US" strike="noStrike" sz="1400" spc="0" u="none" cap="none">
                <a:solidFill>
                  <a:srgbClr val="1E293B">
                    <a:alpha val="100000"/>
                  </a:srgbClr>
                </a:solidFill>
                <a:latin typeface="Calibri"/>
              </a:rPr>
              <a:t><![CDATA[Severe soft-tissue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Plateau —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Knee stiff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traumatic arthr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align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tment syndro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Lateral plateau fractures are most comm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hatzker classification widely us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essential for surgical plan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oal is anatomical restoration of articular surfa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Orthobullets – Tibial Plateau Fractures]]></a:t>
            </a:r>
            <a:br/>
            <a:r>
              <a:rPr lang="en-US" strike="noStrike" sz="1200" spc="0" u="none" cap="none">
                <a:solidFill>
                  <a:srgbClr val="1E293B">
                    <a:alpha val="100000"/>
                  </a:srgbClr>
                </a:solidFill>
                <a:latin typeface="Calibri"/>
              </a:rPr>
              <a:t><![CDATA[AO Trauma Surgery Refe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ibial Plateau — Schatzker]]></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 lateral split, II split+depression, III depression, IV medial, V bicondylar, VI dissociation. Surgical principle: elevate, graft, raft screws, plate. Complications: compartment syndrome, 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Plateau —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Tibial plateau fractures involve the proximal articular surface of the tibia and represent approximately 1% of all fractures and about 8% of fractures in the elderly population. These fractures are clinically significant because they involve the weight-bearing surface of the knee joint and may lead to instability, malalignment, and post-traumatic arthritis if not properly tre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Plateau —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 plateau fractures typically occur following axial loading forces applied to the knee joint. In younger individuals, these injuries are usually caused by high-energy trauma such as road traffic accidents or falls from height. In elderly patients with osteoporotic bone, low-energy falls may produce similar fracture patter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Plateau —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per diagnosis, classification, and management are essential for restoring joint congruity and preventing long-term functional impairment. The Schatzker classification system is the most widely used method for categorizing tibial plateau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Plateau —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a:t>
            </a:r>
            <a:br/>
            <a:br/>
            <a:br/>
            <a:r>
              <a:rPr lang="en-US" strike="noStrike" sz="1400" spc="0" u="none" cap="none">
                <a:solidFill>
                  <a:srgbClr val="1E293B">
                    <a:alpha val="100000"/>
                  </a:srgbClr>
                </a:solidFill>
                <a:latin typeface="Calibri"/>
              </a:rPr>
              <a:t><![CDATA[The tibial plateau forms the proximal articular surface of the tibia and articulates with the femoral condyles to form the knee joint. It consists of medial and lateral condyles separated by the intercondylar emine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l tibial plateau – larger and strong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tibial plateau – thinner and more prone to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condylar eminence – attachment of cruciate liga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nisci attached to plateau margi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Plateau —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lateral plateau is more frequently injured because it is structurally weaker and more exposed to valgus forc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mechanics]]></a:t>
            </a:r>
            <a:br/>
            <a:br/>
            <a:br/>
            <a:r>
              <a:rPr lang="en-US" strike="noStrike" sz="1400" spc="0" u="none" cap="none">
                <a:solidFill>
                  <a:srgbClr val="1E293B">
                    <a:alpha val="100000"/>
                  </a:srgbClr>
                </a:solidFill>
                <a:latin typeface="Calibri"/>
              </a:rPr>
              <a:t><![CDATA[The knee joint transmits large axial loads during weight bearing. When excessive force is applied, the femoral condyles may drive into the tibial plateau, producing fracture patterns that depend on the direction and magnitude of the for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lgus forces commonly produce lateral plateau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Plateau —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rus forces may produce medial plateau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xial compression causes depression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energy trauma may produce bicondylar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a:t>
            </a:r>
            <a:br/>
            <a:br/>
            <a:br/>
            <a:r>
              <a:rPr lang="en-US" strike="noStrike" sz="1400" spc="0" u="none" cap="none">
                <a:solidFill>
                  <a:srgbClr val="1E293B">
                    <a:alpha val="100000"/>
                  </a:srgbClr>
                </a:solidFill>
                <a:latin typeface="Calibri"/>
              </a:rPr>
              <a:t><![CDATA[Represents about 1% of all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re common in men under 50 due to high-energy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in elderly women with osteopor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plateau fractures are the most comm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pulation]]></a:t>
            </a:r>
            <a:br/>
            <a:r>
              <a:rPr lang="en-US" strike="noStrike" sz="1400" spc="0" u="none" cap="none">
                <a:solidFill>
                  <a:srgbClr val="1E293B">
                    <a:alpha val="100000"/>
                  </a:srgbClr>
                </a:solidFill>
                <a:latin typeface="Calibri"/>
              </a:rPr>
              <a:t><![CDATA[Common Mechan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Young adults]]></a:t>
            </a:r>
            <a:br/>
            <a:r>
              <a:rPr lang="en-US" strike="noStrike" sz="1400" spc="0" u="none" cap="none">
                <a:solidFill>
                  <a:srgbClr val="1E293B">
                    <a:alpha val="100000"/>
                  </a:srgbClr>
                </a:solidFill>
                <a:latin typeface="Calibri"/>
              </a:rPr>
              <a:t><![CDATA[High-energy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derly]]></a:t>
            </a:r>
            <a:br/>
            <a:r>
              <a:rPr lang="en-US" strike="noStrike" sz="1400" spc="0" u="none" cap="none">
                <a:solidFill>
                  <a:srgbClr val="1E293B">
                    <a:alpha val="100000"/>
                  </a:srgbClr>
                </a:solidFill>
                <a:latin typeface="Calibri"/>
              </a:rPr>
              <a:t><![CDATA[Low-energy fal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Plateau —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Injury]]></a:t>
            </a:r>
            <a:br/>
            <a:br/>
            <a:br/>
            <a:r>
              <a:rPr lang="en-US" strike="noStrike" sz="1400" spc="0" u="none" cap="none">
                <a:solidFill>
                  <a:srgbClr val="1E293B">
                    <a:alpha val="100000"/>
                  </a:srgbClr>
                </a:solidFill>
                <a:latin typeface="Calibri"/>
              </a:rPr>
              <a:t><![CDATA[Road traffic accid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lls from h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orts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blow to kne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w-energy fall in elderly pati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xial compression combined with valgus or varus forces typically produces characteristic fracture patterns of the tibial plateau.]]></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hatzker Classification]]></a:t>
            </a:r>
            <a:br/>
            <a:br/>
            <a:br/>
            <a:r>
              <a:rPr lang="en-US" strike="noStrike" sz="1400" spc="0" u="none" cap="none">
                <a:solidFill>
                  <a:srgbClr val="1E293B">
                    <a:alpha val="100000"/>
                  </a:srgbClr>
                </a:solidFill>
                <a:latin typeface="Calibri"/>
              </a:rPr>
              <a:t><![CDATA[The Schatzker classification divides tibial plateau fractures into six types based on fracture morpholog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Lateral plateau split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6">
  <a:themeElements>
    <a:clrScheme name="Theme8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2026-06-13T13:40:22Z</dcterms:created>
  <dcterms:modified xsi:type="dcterms:W3CDTF">2026-06-13T13:40:22Z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