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286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ibia Shaft Fractures — Compartment Risk]]></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on passive stretching of muscles within the affected compartment is one of the earliest and most reliable clinical sig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a:t>
            </a:r>
            <a:br/>
            <a:br/>
            <a:br/>
            <a:r>
              <a:rPr lang="en-US" strike="noStrike" sz="1400" spc="0" u="none" cap="none">
                <a:solidFill>
                  <a:srgbClr val="1E293B">
                    <a:alpha val="100000"/>
                  </a:srgbClr>
                </a:solidFill>
                <a:latin typeface="Calibri"/>
              </a:rPr>
              <a:t><![CDATA[Primarily clinical dia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asurement of compartment pressures if uncert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a pressure less than 30 mmHg indicates compartment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Immediate fasciotomy is required to relieve compartment pres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ergency surgical decom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incision four-compartment fascio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ound left open initi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closure or skin graf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f Tibial Shaft Fractures]]></a:t>
            </a:r>
            <a:br/>
            <a:br/>
            <a:br/>
            <a:br/>
            <a:b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sting]]></a:t>
            </a:r>
            <a:br/>
            <a:r>
              <a:rPr lang="en-US" strike="noStrike" sz="1400" spc="0" u="none" cap="none">
                <a:solidFill>
                  <a:srgbClr val="1E293B">
                    <a:alpha val="100000"/>
                  </a:srgbClr>
                </a:solidFill>
                <a:latin typeface="Calibri"/>
              </a:rPr>
              <a:t><![CDATA[Stab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ing]]></a:t>
            </a:r>
            <a:br/>
            <a:r>
              <a:rPr lang="en-US" strike="noStrike" sz="1400" spc="0" u="none" cap="none">
                <a:solidFill>
                  <a:srgbClr val="1E293B">
                    <a:alpha val="100000"/>
                  </a:srgbClr>
                </a:solidFill>
                <a:latin typeface="Calibri"/>
              </a:rPr>
              <a:t><![CDATA[Most 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ion]]></a:t>
            </a:r>
            <a:br/>
            <a:r>
              <a:rPr lang="en-US" strike="noStrike" sz="1400" spc="0" u="none" cap="none">
                <a:solidFill>
                  <a:srgbClr val="1E293B">
                    <a:alpha val="100000"/>
                  </a:srgbClr>
                </a:solidFill>
                <a:latin typeface="Calibri"/>
              </a:rPr>
              <a:t><![CDATA[Severe soft tissu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Compartment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Tibia is the most common long bone fracture associated with compartment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on passive stretch is an early sig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ergency fasciotomy is the definitiv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 classification type 42]]></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Tibial Shaft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ibia Shaft Fractures — Compartment Risk]]></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ibia shaft → highest risk of compartment. Signs: pain out of proportion, stretch pain. Δ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Tibial shaft fractures are among the most common long bone fractures encountered in orthopaedic practice. The tibia is particularly vulnerable to injury because of its subcutaneous location along the anterior aspect of the leg. These fractures commonly occur following high-energy trauma such as road traffic accidents but may also occur due to sports injuries or low-energy fal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e of the most important complications associated with tibial shaft fractures is acute compartment syndrome of the leg. Due to the tight fascial compartments of the leg, swelling following trauma can rapidly increase intracompartmental pressure and compromise tissue perfusion. If not recognized early, compartment syndrome may result in irreversible muscle necrosis, nerve injury, and permanent dis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mpt recognition and management of compartment syndrome are therefore essential components of tibial shaft fracture care. Orthopaedic surgeons must maintain a high index of suspicion, especially in high-energy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Tibial Shaft]]></a:t>
            </a:r>
            <a:br/>
            <a:br/>
            <a:br/>
            <a:r>
              <a:rPr lang="en-US" strike="noStrike" sz="1400" spc="0" u="none" cap="none">
                <a:solidFill>
                  <a:srgbClr val="1E293B">
                    <a:alpha val="100000"/>
                  </a:srgbClr>
                </a:solidFill>
                <a:latin typeface="Calibri"/>
              </a:rPr>
              <a:t><![CDATA[The tibia is the primary weight-bearing bone of the leg. It extends from the knee joint proximally to the ankle joint distally and provides structural support for the lower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angular cross-sectional sha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border is subcutaneo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surface lacks significant soft tissue cover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 from nutrient artery and periosteal vess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cause of limited soft tissue coverage, tibial fractures are frequently associated with open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s of the Leg]]></a:t>
            </a:r>
            <a:br/>
            <a:br/>
            <a:br/>
            <a:r>
              <a:rPr lang="en-US" strike="noStrike" sz="1400" spc="0" u="none" cap="none">
                <a:solidFill>
                  <a:srgbClr val="1E293B">
                    <a:alpha val="100000"/>
                  </a:srgbClr>
                </a:solidFill>
                <a:latin typeface="Calibri"/>
              </a:rPr>
              <a:t><![CDATA[The leg contains four fascial compartments that may develop increased pressure following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a:t>
            </a:r>
            <a:br/>
            <a:r>
              <a:rPr lang="en-US" strike="noStrike" sz="1400" spc="0" u="none" cap="none">
                <a:solidFill>
                  <a:srgbClr val="1E293B">
                    <a:alpha val="100000"/>
                  </a:srgbClr>
                </a:solidFill>
                <a:latin typeface="Calibri"/>
              </a:rPr>
              <a:t><![CDATA[Cont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a:t>
            </a:r>
            <a:br/>
            <a:r>
              <a:rPr lang="en-US" strike="noStrike" sz="1400" spc="0" u="none" cap="none">
                <a:solidFill>
                  <a:srgbClr val="1E293B">
                    <a:alpha val="100000"/>
                  </a:srgbClr>
                </a:solidFill>
                <a:latin typeface="Calibri"/>
              </a:rPr>
              <a:t><![CDATA[Tibialis anterior, deep peroneal ner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a:t>
            </a:r>
            <a:br/>
            <a:r>
              <a:rPr lang="en-US" strike="noStrike" sz="1400" spc="0" u="none" cap="none">
                <a:solidFill>
                  <a:srgbClr val="1E293B">
                    <a:alpha val="100000"/>
                  </a:srgbClr>
                </a:solidFill>
                <a:latin typeface="Calibri"/>
              </a:rPr>
              <a:t><![CDATA[Peroneus muscles, superficial peroneal ner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ficial posterior]]></a:t>
            </a:r>
            <a:br/>
            <a:r>
              <a:rPr lang="en-US" strike="noStrike" sz="1400" spc="0" u="none" cap="none">
                <a:solidFill>
                  <a:srgbClr val="1E293B">
                    <a:alpha val="100000"/>
                  </a:srgbClr>
                </a:solidFill>
                <a:latin typeface="Calibri"/>
              </a:rPr>
              <a:t><![CDATA[Gastrocnemius and sole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posterior]]></a:t>
            </a:r>
            <a:br/>
            <a:r>
              <a:rPr lang="en-US" strike="noStrike" sz="1400" spc="0" u="none" cap="none">
                <a:solidFill>
                  <a:srgbClr val="1E293B">
                    <a:alpha val="100000"/>
                  </a:srgbClr>
                </a:solidFill>
                <a:latin typeface="Calibri"/>
              </a:rPr>
              <a:t><![CDATA[Tibial nerve and posterior tibial vess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syndrome occurs when increased pressure within these compartments compromises blood flow to muscles and nerv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Road traffic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rt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s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blow to le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isting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nergy injuries often result in comminuted fractures and extensive soft tissue dam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r>
              <a:rPr lang="en-US" strike="noStrike" sz="1400" spc="0" u="none" cap="none">
                <a:solidFill>
                  <a:srgbClr val="1E293B">
                    <a:alpha val="100000"/>
                  </a:srgbClr>
                </a:solidFill>
                <a:latin typeface="Calibri"/>
              </a:rPr>
              <a:t><![CDATA[Tibial shaft fractures are commonly classified using the AO/OTA syste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 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2-A]]></a:t>
            </a:r>
            <a:br/>
            <a:r>
              <a:rPr lang="en-US" strike="noStrike" sz="1400" spc="0" u="none" cap="none">
                <a:solidFill>
                  <a:srgbClr val="1E293B">
                    <a:alpha val="100000"/>
                  </a:srgbClr>
                </a:solidFill>
                <a:latin typeface="Calibri"/>
              </a:rPr>
              <a:t><![CDATA[Simpl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2-B]]></a:t>
            </a:r>
            <a:br/>
            <a:r>
              <a:rPr lang="en-US" strike="noStrike" sz="1400" spc="0" u="none" cap="none">
                <a:solidFill>
                  <a:srgbClr val="1E293B">
                    <a:alpha val="100000"/>
                  </a:srgbClr>
                </a:solidFill>
                <a:latin typeface="Calibri"/>
              </a:rPr>
              <a:t><![CDATA[Wedg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2-C]]></a:t>
            </a:r>
            <a:br/>
            <a:r>
              <a:rPr lang="en-US" strike="noStrike" sz="1400" spc="0" u="none" cap="none">
                <a:solidFill>
                  <a:srgbClr val="1E293B">
                    <a:alpha val="100000"/>
                  </a:srgbClr>
                </a:solidFill>
                <a:latin typeface="Calibri"/>
              </a:rPr>
              <a:t><![CDATA[Complex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of Tibial Shaft Fracture]]></a:t>
            </a:r>
            <a:br/>
            <a:br/>
            <a:br/>
            <a:r>
              <a:rPr lang="en-US" strike="noStrike" sz="1400" spc="0" u="none" cap="none">
                <a:solidFill>
                  <a:srgbClr val="1E293B">
                    <a:alpha val="100000"/>
                  </a:srgbClr>
                </a:solidFill>
                <a:latin typeface="Calibri"/>
              </a:rPr>
              <a:t><![CDATA[Pain and swelling in le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of the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sible open wou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over fracture si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Syndrome]]></a:t>
            </a:r>
            <a:br/>
            <a:br/>
            <a:br/>
            <a:r>
              <a:rPr lang="en-US" strike="noStrike" sz="1400" spc="0" u="none" cap="none">
                <a:solidFill>
                  <a:srgbClr val="1E293B">
                    <a:alpha val="100000"/>
                  </a:srgbClr>
                </a:solidFill>
                <a:latin typeface="Calibri"/>
              </a:rPr>
              <a:t><![CDATA[Acute compartment syndrome is a surgical emergency. It occurs when intracompartmental pressure rises to a level that compromises tissue perfu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after tibial shaft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n occur after crush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y develop following reperfusion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Signs of Compartment Syndrome]]></a:t>
            </a:r>
            <a:br/>
            <a:br/>
            <a:br/>
            <a:r>
              <a:rPr lang="en-US" strike="noStrike" sz="1400" spc="0" u="none" cap="none">
                <a:solidFill>
                  <a:srgbClr val="1E293B">
                    <a:alpha val="100000"/>
                  </a:srgbClr>
                </a:solidFill>
                <a:latin typeface="Calibri"/>
              </a:rPr>
              <a:t><![CDATA[Severe pain out of proportion to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on passive stret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esthes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lysis (late 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ulselessness (very late sig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9">
  <a:themeElements>
    <a:clrScheme name="Theme6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2026-06-13T13:16:28Z</dcterms:created>
  <dcterms:modified xsi:type="dcterms:W3CDTF">2026-06-13T13:16:28Z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