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8045204"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GENERAL]]></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Swan Neck Deformity]]></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wan Neck Deform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agnosis — Intrinsic Tightness Test (Bunnell Test)]]></a:t>
            </a:r>
            <a:br/>
            <a:br/>
            <a:r>
              <a:rPr lang="en-US" strike="noStrike" sz="1400" spc="0" u="none" cap="none">
                <a:solidFill>
                  <a:srgbClr val="1E293B">
                    <a:alpha val="100000"/>
                  </a:srgbClr>
                </a:solidFill>
                <a:latin typeface="Calibri"/>
              </a:rPr>
              <a:t><![CDATA[Bunnell intrinsic tightness test: the examiner holds the MCP joint in extension (which tightens the intrinsic muscles passing dorsal to the MCP joint) and then attempts to flex the PIP joint; if the intrinsics are tight, the PIP cannot flex in this position; the examiner then holds the MCP joint in flexion (which relaxes the intrinsics) and again attempts to flex the PIP — if PIP flexion improves with MCP flexion, intrinsic tightness is confirmed (Bunnell positive); this distinguishes intrinsic tightness from fixed joint or joint capsule contracture (where PIP cannot be flexed in any MCP posi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wan Neck Deform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Bunnell test is central to distinguishing Nalebuff Type II (intrinsic tightness — Bunnell positive; PIP flexion better with MCP flexed) from Type III (fixed joint contracture — Bunnell negative; PIP limitation is the same regardless of MCP posi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wan Neck Deform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nagement]]></a:t>
            </a:r>
            <a:br/>
            <a:br/>
            <a:r>
              <a:rPr lang="en-US" strike="noStrike" sz="1400" spc="0" u="none" cap="none">
                <a:solidFill>
                  <a:srgbClr val="1E293B">
                    <a:alpha val="100000"/>
                  </a:srgbClr>
                </a:solidFill>
                <a:latin typeface="Calibri"/>
              </a:rPr>
              <a:t><![CDATA[Figure-of-8 ring splint (oval-8 splint): a figure-of-8 thermoplastic or silver ring splint worn at the PIP joint allows PIP flexion while blocking PIP hyperextension; ideal for Nalebuff Type I flexible swan neck deformity; does not prevent PIP flexion but provides a physical block to hyperextension; allows activities of daily living while correcting the functional problem (inability to flex the PIP effectively due to the snapping into hyperextension); highly effective for Type I; custom-made by hand therapis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wan Neck Deform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DS tenodesis: a volar surgical procedure in which the FDS tendon is used to create a restraint to PIP hyperextension; the FDS tendon is divided at its insertion and one slip is re-routed through a bony tunnel in the proximal phalanx (or around the A1 pulley) to create a volar tether at the PIP joint; this procedure reduces the tendency of the PIP to snap into hyperextension; indicated for Type I–II flexible deformities in appropriate patients when splinting fails; preserves PIP range of motion while preventing hyperextens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wan Neck Deform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trinsic release: for Nalebuff Type II (intrinsic tightness); the ulnar lateral band is released proximal to the PIP joint through a lateral approach; reduces the hyperextension force driving the PIP into swan neck posture; often combined with MCP joint arthroplasty in RA where MCP disease is the root caus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wan Neck Deform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ateral band mobilisation: for Types I–III; the dorsally displaced lateral bands are mobilised to a more volar position, reducing the DIP flexion and the dorsal force on the PIP; can be performed through a lateral digital approach]]></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IP arthrodesis / arthroplasty: for Nalebuff Type IV; as described for boutonnière — index/middle fused at ~35–40° flexion; ring/little — arthroplasty to preserve motion preferred over arthrodesis in R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wan Neck Deform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wan Neck from Mallet Finger]]></a:t>
            </a:r>
            <a:br/>
            <a:br/>
            <a:r>
              <a:rPr lang="en-US" strike="noStrike" sz="1400" spc="0" u="none" cap="none">
                <a:solidFill>
                  <a:srgbClr val="1E293B">
                    <a:alpha val="100000"/>
                  </a:srgbClr>
                </a:solidFill>
                <a:latin typeface="Calibri"/>
              </a:rPr>
              <a:t><![CDATA[Mallet finger leading to swan neck deformity: an untreated mallet finger (terminal extensor disruption at the DIP) allows the DIP to fall into flexion; the proximal extensor mechanism becomes imbalanced — the FDS is now unopposed at the PIP joint and the intrinsic contribution pulls the PIP into hyperextension; over time the volar plate attenuates and the PIP hyperextends permanently; prevention is by treating the mallet finger appropriately with DIP extension splinting for 6 weeks; established swan neck from an old mallet can be addressed by DIP arthrodesis (which corrects the terminal extensor imbalance) combined with volar plate reconstruction or FDS tenodesis at the PIP if the hyperextension is establish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wan Neck Deform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nsultant-Level Considerations]]></a:t>
            </a:r>
            <a:br/>
            <a:br/>
            <a:r>
              <a:rPr lang="en-US" strike="noStrike" sz="1400" spc="0" u="none" cap="none">
                <a:solidFill>
                  <a:srgbClr val="1E293B">
                    <a:alpha val="100000"/>
                  </a:srgbClr>
                </a:solidFill>
                <a:latin typeface="Calibri"/>
              </a:rPr>
              <a:t><![CDATA[Swan neck vs pseudo-swan neck: true swan neck has PIP hyperextension + DIP flexion as a result of intrinsic/extrinsic muscle imbalance or volar plate laxity; pseudo-swan neck may be seen in patients with generalised joint hypermobility who can hyperextend their PIP joints without any pathological cause; the distinction is clinical — pseudo-swan neck is correctable, painless, and not associated with any underlying pathology; it does not require treatment unless symptomatic]]></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wan Neck Deform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role of MCP joint disease in driving swan neck deformity in RA: in rheumatoid arthritis, MCP joint synovitis leads to stretching of the intrinsic muscles on the ulnar side of the finger; the intrinsics pass dorsal to the MCP axis and their tightening drives PIP hyperextension; correction of the MCP disease (MCP joint arthroplasty with realignment of the intrinsics) can significantly reduce or resolve the swan neck deformity at the PIP without direct PIP surgery; this demonstrates the importance of treating the underlying cause of the deformity (the MCP) rather than the secondary deformity (the PIP hyperextens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Nalebuff EA. The rheumatoid swan-neck deformity. Hand Clin. 1989;5(2):203–214.]]></a:t>
            </a:r>
            <a:br/>
            <a:r>
              <a:rPr lang="en-US" strike="noStrike" sz="1200" spc="0" u="none" cap="none">
                <a:solidFill>
                  <a:srgbClr val="1E293B">
                    <a:alpha val="100000"/>
                  </a:srgbClr>
                </a:solidFill>
                <a:latin typeface="Calibri"/>
              </a:rPr>
              <a:t><![CDATA[Bunnell S. Surgery of the intrinsic muscles of the hand other than those producing opposition of the thumb. J Bone Joint Surg Am. 1942.]]></a:t>
            </a:r>
            <a:br/>
            <a:r>
              <a:rPr lang="en-US" strike="noStrike" sz="1200" spc="0" u="none" cap="none">
                <a:solidFill>
                  <a:srgbClr val="1E293B">
                    <a:alpha val="100000"/>
                  </a:srgbClr>
                </a:solidFill>
                <a:latin typeface="Calibri"/>
              </a:rPr>
              <a:t><![CDATA[Littler JW, Eaton RG. Redistribution of forces in the correction of boutonniere deformity. J Bone Joint Surg Am. 1967.]]></a:t>
            </a:r>
            <a:br/>
            <a:r>
              <a:rPr lang="en-US" strike="noStrike" sz="1200" spc="0" u="none" cap="none">
                <a:solidFill>
                  <a:srgbClr val="1E293B">
                    <a:alpha val="100000"/>
                  </a:srgbClr>
                </a:solidFill>
                <a:latin typeface="Calibri"/>
              </a:rPr>
              <a:t><![CDATA[Tonkin MA, Eckersley JR. The double spiral band of the proximal phalanx. J Hand Surg Am. 2001.]]></a:t>
            </a:r>
            <a:br/>
            <a:r>
              <a:rPr lang="en-US" strike="noStrike" sz="1200" spc="0" u="none" cap="none">
                <a:solidFill>
                  <a:srgbClr val="1E293B">
                    <a:alpha val="100000"/>
                  </a:srgbClr>
                </a:solidFill>
                <a:latin typeface="Calibri"/>
              </a:rPr>
              <a:t><![CDATA[Greens Operative Hand Surgery. 7th Edition. Elsevier.]]></a:t>
            </a:r>
            <a:br/>
            <a:r>
              <a:rPr lang="en-US" strike="noStrike" sz="1200" spc="0" u="none" cap="none">
                <a:solidFill>
                  <a:srgbClr val="1E293B">
                    <a:alpha val="100000"/>
                  </a:srgbClr>
                </a:solidFill>
                <a:latin typeface="Calibri"/>
              </a:rPr>
              <a:t><![CDATA[Campbells Operative Orthopaedics. 14th Edition. Elsevier.]]></a:t>
            </a:r>
            <a:br/>
            <a:r>
              <a:rPr lang="en-US" strike="noStrike" sz="1200" spc="0" u="none" cap="none">
                <a:solidFill>
                  <a:srgbClr val="1E293B">
                    <a:alpha val="100000"/>
                  </a:srgbClr>
                </a:solidFill>
                <a:latin typeface="Calibri"/>
              </a:rPr>
              <a:t><![CDATA[Orthobullets — Swan Neck Deformity, Finger Deformity RA.]]></a:t>
            </a:r>
            <a:br/>
            <a:r>
              <a:rPr lang="en-US" strike="noStrike" sz="1200" spc="0" u="none" cap="none">
                <a:solidFill>
                  <a:srgbClr val="1E293B">
                    <a:alpha val="100000"/>
                  </a:srgbClr>
                </a:solidFill>
                <a:latin typeface="Calibri"/>
              </a:rPr>
              <a:t><![CDATA[Swanson AB. Flexible implant arthroplasty for arthritic finger joints. J Bone Joint Surg Am. 1972.]]></a:t>
            </a:r>
            <a:br/>
            <a:r>
              <a:rPr lang="en-US" strike="noStrike" sz="1200" spc="0" u="none" cap="none">
                <a:solidFill>
                  <a:srgbClr val="1E293B">
                    <a:alpha val="100000"/>
                  </a:srgbClr>
                </a:solidFill>
                <a:latin typeface="Calibri"/>
              </a:rPr>
              <a:t><![CDATA[Zancolli EA. Structural and Dynamic Bases of...]]></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Hyperextension of PIP with flexion of DIP joint. Caused by RA (most common), trauma, chronic mallet finger, spasticity. Clinical: finger looks like swan neck, loss of grip strength. Treatment: splints, silver rings, tendon balancing procedures, arthrodesis in severe cases. Differentiate from boutonniere (opposite deform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Swan Neck Deformity]]></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wan Neck Deform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Pathophysiology]]></a:t>
            </a:r>
            <a:br/>
            <a:br/>
            <a:r>
              <a:rPr lang="en-US" strike="noStrike" sz="1400" spc="0" u="none" cap="none">
                <a:solidFill>
                  <a:srgbClr val="1E293B">
                    <a:alpha val="100000"/>
                  </a:srgbClr>
                </a:solidFill>
                <a:latin typeface="Calibri"/>
              </a:rPr>
              <a:t><![CDATA[Swan neck deformity is a finger deformity characterised by PIP joint hyperextension and DIP joint flexion — the mirror image of boutonnière deformity. It arises from any cause that produces relative FDS weakness, volar plate laxity at the PIP joint, or imbalance between intrinsic and extrinsic forces — allowing the PIP joint to hyperextend while the DIP joint (deprived of the terminal extensor contribution) falls into flexion. The deformity is common in rheumatoid arthritis and in conditions causing intrinsic tightness, but can also occur after PIP volar plate injury, mallet finger, or FDS lacer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wan Neck Deform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Key anatomy: the volar plate at the PIP joint normally prevents PIP hyperextension; the FDS inserts at the base of the middle phalanx and is a PIP joint flexor — loss of FDS function allows the PIP to hyperextend; the intrinsic muscles (lumbrical and interosseous) extend the PIP joint via the extensor mechanism — in intrinsic tightness, the PIP is held in hyperextension; the terminal extensor tendon inserts at the distal phalanx and extends the DIP — in swan neck deformity, as the lateral bands migrate dorsally (opposite of boutonnière), the terminal extensor may become relatively lax at the DIP, allowing DIP flex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wan Neck Deform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auses: rheumatoid arthritis (most common — MCP joint synovitis causes FDS attenuation; PIP joint synovitis attenuates the volar plate; intrinsic muscle spasm from MCP synovitis causes intrinsic tightness → PIP hyperextension); mallet finger (untreated terminal extensor disruption — the imbalance at the DIP propagates proximally, causing FDS to pull the PIP into hyperextension); FDS laceration (loss of FDS flexion force at the PIP allows hyperextension); PIP volar plate injury (the volar plate is the primary restraint to PIP hyperextension; attenuation or rupture allows the PIP to hyperextend); intrinsic tightness (spasticity, cerebral palsy, post-traumatic intrinsic contractu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wan Neck Deform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assification — Nalebuff (for Rheumatoid Swan Neck)]]></a:t>
            </a:r>
            <a:br/>
            <a:br/>
            <a:br/>
            <a:br/>
            <a:br/>
            <a:r>
              <a:rPr lang="en-US" strike="noStrike" sz="1400" spc="0" u="none" cap="none">
                <a:solidFill>
                  <a:srgbClr val="1E293B">
                    <a:alpha val="100000"/>
                  </a:srgbClr>
                </a:solidFill>
                <a:latin typeface="Calibri"/>
              </a:rPr>
              <a:t><![CDATA[Type]]></a:t>
            </a:r>
            <a:br/>
            <a:r>
              <a:rPr lang="en-US" strike="noStrike" sz="1400" spc="0" u="none" cap="none">
                <a:solidFill>
                  <a:srgbClr val="1E293B">
                    <a:alpha val="100000"/>
                  </a:srgbClr>
                </a:solidFill>
                <a:latin typeface="Calibri"/>
              </a:rPr>
              <a:t><![CDATA[PIP Motion]]></a:t>
            </a:r>
            <a:br/>
            <a:r>
              <a:rPr lang="en-US" strike="noStrike" sz="1400" spc="0" u="none" cap="none">
                <a:solidFill>
                  <a:srgbClr val="1E293B">
                    <a:alpha val="100000"/>
                  </a:srgbClr>
                </a:solidFill>
                <a:latin typeface="Calibri"/>
              </a:rPr>
              <a:t><![CDATA[Characteristics]]></a:t>
            </a:r>
            <a:br/>
            <a:r>
              <a:rPr lang="en-US" strike="noStrike" sz="1400" spc="0" u="none" cap="none">
                <a:solidFill>
                  <a:srgbClr val="1E293B">
                    <a:alpha val="100000"/>
                  </a:srgbClr>
                </a:solidFill>
                <a:latin typeface="Calibri"/>
              </a:rPr>
              <a:t><![CDATA[Manage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a:t>
            </a:r>
            <a:br/>
            <a:r>
              <a:rPr lang="en-US" strike="noStrike" sz="1400" spc="0" u="none" cap="none">
                <a:solidFill>
                  <a:srgbClr val="1E293B">
                    <a:alpha val="100000"/>
                  </a:srgbClr>
                </a:solidFill>
                <a:latin typeface="Calibri"/>
              </a:rPr>
              <a:t><![CDATA[Full PIP flexion in all positions]]></a:t>
            </a:r>
            <a:br/>
            <a:r>
              <a:rPr lang="en-US" strike="noStrike" sz="1400" spc="0" u="none" cap="none">
                <a:solidFill>
                  <a:srgbClr val="1E293B">
                    <a:alpha val="100000"/>
                  </a:srgbClr>
                </a:solidFill>
                <a:latin typeface="Calibri"/>
              </a:rPr>
              <a:t><![CDATA[Flexible deformity; PIP hyperextension present but PIP can be flexed actively in all positions; no intrinsic tightness]]></a:t>
            </a:r>
            <a:br/>
            <a:r>
              <a:rPr lang="en-US" strike="noStrike" sz="1400" spc="0" u="none" cap="none">
                <a:solidFill>
                  <a:srgbClr val="1E293B">
                    <a:alpha val="100000"/>
                  </a:srgbClr>
                </a:solidFill>
                <a:latin typeface="Calibri"/>
              </a:rPr>
              <a:t><![CDATA[Flexible splint (figure-of-8 ring splint — allows PIP flexion but blocks hyperextension); or lateral band mobilis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wan Neck Deform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a:t>
            </a:r>
            <a:br/>
            <a:r>
              <a:rPr lang="en-US" strike="noStrike" sz="1400" spc="0" u="none" cap="none">
                <a:solidFill>
                  <a:srgbClr val="1E293B">
                    <a:alpha val="100000"/>
                  </a:srgbClr>
                </a:solidFill>
                <a:latin typeface="Calibri"/>
              </a:rPr>
              <a:t><![CDATA[PIP flexion limited by intrinsic tightness; PIP flexes better with MCP extended; limited PIP flexion with MCP flexed]]></a:t>
            </a:r>
            <a:br/>
            <a:r>
              <a:rPr lang="en-US" strike="noStrike" sz="1400" spc="0" u="none" cap="none">
                <a:solidFill>
                  <a:srgbClr val="1E293B">
                    <a:alpha val="100000"/>
                  </a:srgbClr>
                </a:solidFill>
                <a:latin typeface="Calibri"/>
              </a:rPr>
              <a:t><![CDATA[Intrinsic tightness present (positive intrinsic tightness test — Bunnell test); MCP joint disease limiting intrinsic relaxation]]></a:t>
            </a:r>
            <a:br/>
            <a:r>
              <a:rPr lang="en-US" strike="noStrike" sz="1400" spc="0" u="none" cap="none">
                <a:solidFill>
                  <a:srgbClr val="1E293B">
                    <a:alpha val="100000"/>
                  </a:srgbClr>
                </a:solidFill>
                <a:latin typeface="Calibri"/>
              </a:rPr>
              <a:t><![CDATA[Address intrinsic tightness — intrinsic release; MCP joint arthroplasty (if MCP disease is the drive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wan Neck Deform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I]]></a:t>
            </a:r>
            <a:br/>
            <a:r>
              <a:rPr lang="en-US" strike="noStrike" sz="1400" spc="0" u="none" cap="none">
                <a:solidFill>
                  <a:srgbClr val="1E293B">
                    <a:alpha val="100000"/>
                  </a:srgbClr>
                </a:solidFill>
                <a:latin typeface="Calibri"/>
              </a:rPr>
              <a:t><![CDATA[PIP flexion limited in all positions]]></a:t>
            </a:r>
            <a:br/>
            <a:r>
              <a:rPr lang="en-US" strike="noStrike" sz="1400" spc="0" u="none" cap="none">
                <a:solidFill>
                  <a:srgbClr val="1E293B">
                    <a:alpha val="100000"/>
                  </a:srgbClr>
                </a:solidFill>
                <a:latin typeface="Calibri"/>
              </a:rPr>
              <a:t><![CDATA[Established fixed contracture of PIP in extension; the deformity blocks PIP flexion regardless of MCP position; articular cartilage still intact]]></a:t>
            </a:r>
            <a:br/>
            <a:r>
              <a:rPr lang="en-US" strike="noStrike" sz="1400" spc="0" u="none" cap="none">
                <a:solidFill>
                  <a:srgbClr val="1E293B">
                    <a:alpha val="100000"/>
                  </a:srgbClr>
                </a:solidFill>
                <a:latin typeface="Calibri"/>
              </a:rPr>
              <a:t><![CDATA[Serial splinting to gain PIP flexion; then PIP capsulotomy ± lateral band mobilisation; or FDS tenodesis to prevent PIP hyperextens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wan Neck Deform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V]]></a:t>
            </a:r>
            <a:br/>
            <a:r>
              <a:rPr lang="en-US" strike="noStrike" sz="1400" spc="0" u="none" cap="none">
                <a:solidFill>
                  <a:srgbClr val="1E293B">
                    <a:alpha val="100000"/>
                  </a:srgbClr>
                </a:solidFill>
                <a:latin typeface="Calibri"/>
              </a:rPr>
              <a:t><![CDATA[Fixed PIP deformity + joint destruction]]></a:t>
            </a:r>
            <a:br/>
            <a:r>
              <a:rPr lang="en-US" strike="noStrike" sz="1400" spc="0" u="none" cap="none">
                <a:solidFill>
                  <a:srgbClr val="1E293B">
                    <a:alpha val="100000"/>
                  </a:srgbClr>
                </a:solidFill>
                <a:latin typeface="Calibri"/>
              </a:rPr>
              <a:t><![CDATA[Severe fixed contracture with articular cartilage damage (PIP OA / inflammatory joint destruction)]]></a:t>
            </a:r>
            <a:br/>
            <a:r>
              <a:rPr lang="en-US" strike="noStrike" sz="1400" spc="0" u="none" cap="none">
                <a:solidFill>
                  <a:srgbClr val="1E293B">
                    <a:alpha val="100000"/>
                  </a:srgbClr>
                </a:solidFill>
                <a:latin typeface="Calibri"/>
              </a:rPr>
              <a:t><![CDATA[PIP arthrodesis (index/middle) or PIP arthroplasty (ring/little); no soft tissue reconstruction will restore motion in a destroyed joi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16">
  <a:themeElements>
    <a:clrScheme name="Theme16">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16">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16">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2026-05-17T14:42:11Z</dcterms:created>
  <dcterms:modified xsi:type="dcterms:W3CDTF">2026-05-17T14:42:11Z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