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inal Infections — Pyogenic vs 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with gadolinium: investigation of choice — disc signal change (T2 hyperintensity), end-plate erosion, paravertebral and epidural soft tissue enhancement, epidural abscess; MRI identifies early infection before X-ray changes develop; X-ray changes (disc space narrowing, end-plate erosion) take 3–6 weeks to app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50–60%; collect before antibiotics whenever possible; repeat if initial cultures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biopsy: performed when blood cultures negative or to confirm organism and sensitivities; diagnostic yield approximately 50–75%; send for standard culture, AFB, TB PCR, and histology; hold antibiotics for 48–72 hours before biopsy if patient stable to improve yie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an, PET): useful when MRI equivocal or contraindicated; high sensitivity for infection but low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Spondylitis (Pott Disease)]]></a:t>
            </a:r>
            <a:br/>
            <a:br/>
            <a:r>
              <a:rPr lang="en-US" strike="noStrike" sz="1400" spc="0" u="none" cap="none">
                <a:solidFill>
                  <a:srgbClr val="1E293B">
                    <a:alpha val="100000"/>
                  </a:srgbClr>
                </a:solidFill>
                <a:latin typeface="Calibri"/>
              </a:rPr>
              <a:t><![CDATA[Radiological features: anterior vertebral body destruction; relative disc preservation until late; loss of anterior vertebral height → angular kyphosis; subligamentous spread producing multilevel involvement; calcified paraspinal abscess in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severe angular kyphosis from anterior vertebral collapse in Pott disease — may develop acutely with vertebral body fracture, or gradually from progressive anterior column destruction; associated with paraplegia of Pott (compressive myelopathy from abscess, granulation tissue, or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oas abscess: TB pus tracking along the psoas sheath from the lumbar spine to the iliac fossa or groin; presents as fluctuant groin swelling or iliopsoas spasm causing hip held in flexion; CT demonstrates paraspina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approximately 30–40% of Pott disease patients develop neurological deficit; caused by direct cord compression (abscess, granulation tissue, sequestrum) or ischaemia from vascular involvement; early surgery improves neurological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B spine: anterior column predominantly affected; multilevel disease in approximately 20%; skip lesions; subligamentous spread; cold abscess tracking; relative disc preservation early — distinguishes from pyogenic where disc is destroyed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Pyogenic: IV antibiotics guided by culture and sensitivity; empirical therapy with flucloxacillin (or vancomycin for MRSA risk) ± gentamicin for Gram-negative cover; minimum 6 weeks of IV antibiotics followed by oral step-down; total duration typically 3–6 months; monitor ESR, CRP, and MRI for treatm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to oral switch for pyogenic: once clinical improvement, CRP trending down, and sensitivities confirm an appropriate oral agent — oral high-bioavailability agents (rifampicin + ciprofloxacin for S. aureus; fluoroquinolone for Gram-negatives) are effective; early oral switch supported by recent OVIVA trial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pico FL, Montgomerie JZ. Pyogenic vertebral osteomyelitis: report of nine cases and review of the literature. Rev Infect Dis. 1979;1(5):754–776.]]></a:t>
            </a:r>
            <a:br/>
            <a:r>
              <a:rPr lang="en-US" strike="noStrike" sz="1200" spc="0" u="none" cap="none">
                <a:solidFill>
                  <a:srgbClr val="1E293B">
                    <a:alpha val="100000"/>
                  </a:srgbClr>
                </a:solidFill>
                <a:latin typeface="Calibri"/>
              </a:rPr>
              <a:t><![CDATA[Tuli SM. Tuberculosis of the spine. Clin Orthop Relat Res. 2007;460:11–17.]]></a:t>
            </a:r>
            <a:br/>
            <a:r>
              <a:rPr lang="en-US" strike="noStrike" sz="1200" spc="0" u="none" cap="none">
                <a:solidFill>
                  <a:srgbClr val="1E293B">
                    <a:alpha val="100000"/>
                  </a:srgbClr>
                </a:solidFill>
                <a:latin typeface="Calibri"/>
              </a:rPr>
              <a:t><![CDATA[Hodgson AR, Stock FE. Anterior spinal fusion: a preliminary communication on the radical treatment of Pott disease and Pott paraplegia. Br J Surg. 1956;44(185):266–275.]]></a:t>
            </a:r>
            <a:br/>
            <a:r>
              <a:rPr lang="en-US" strike="noStrike" sz="1200" spc="0" u="none" cap="none">
                <a:solidFill>
                  <a:srgbClr val="1E293B">
                    <a:alpha val="100000"/>
                  </a:srgbClr>
                </a:solidFill>
                <a:latin typeface="Calibri"/>
              </a:rPr>
              <a:t><![CDATA[Li W et al. One-stage anterior debridement and bone grafting with posterior instrumentation in treating lumbar spinal tuberculosis. Eur Spine J. 2013.]]></a:t>
            </a:r>
            <a:br/>
            <a:r>
              <a:rPr lang="en-US" strike="noStrike" sz="1200" spc="0" u="none" cap="none">
                <a:solidFill>
                  <a:srgbClr val="1E293B">
                    <a:alpha val="100000"/>
                  </a:srgbClr>
                </a:solidFill>
                <a:latin typeface="Calibri"/>
              </a:rPr>
              <a:t><![CDATA[Berbari EF et al. 2015 Infectious Diseases Society of America Clinical Practice Guidelines for the Diagnosis and Treatment of Native Vertebral Osteomyelitis in Adults. Clin Infect Dis. 2015;61(6):e26–4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yogenic: acute pain, fever, rapid neuro deficit; disc involvement early. TB: insidious course, night sweats, cold abscess, vertebral collapse, gibbus deformity. MRI: pyogenic—disc + endplates; TB—paradiscal, large abscesses, skip lesions. Management: pyogenic—IV antibiotics, drainage; TB—ATT + bracing, surgery for neuro deficit/instability. Complications: kyphotic deformity, chronic pain, neuro sequel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inal Infections — Pyogenic vs 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pinal infections encompass a spectrum of conditions including pyogenic vertebral osteomyelitis (PVO), discitis, epidural abscess, and tuberculous spondylitis (Pott disease). Early diagnosis and appropriate treatment are essential to prevent neurological deterioration, spinal instability, and sepsis. The distinction between pyogenic and tuberculous aetiology determines the treatment strategy, duration of antibiotic therapy, and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pyogenic vertebral osteomyelitis: approximately 2–5 per 100,000 population; increasing due to ageing population, immunosuppressive therapies, IV drug use, and spinal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pinal level: lumbar spine (45–50%), followed by thoracic (35%), and cervical (15%); cervical infection carries highest risk of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disease (spinal TB): accounts for approximately 50% of skeletal TB worldwide; most common cause of spinal infection in TB-endemic regions; thoracolumbar junction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infection must always be considered in any patient with back pain + fever + elevated inflammatory markers — early MRI is the investigation of choice; delay in diagnosis averages 3–6 months in many series, leading to preventable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Pyogenic vs TB Spinal Infec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Pyogenic Vertebral Osteomyelitis]]></a:t>
            </a:r>
            <a:br/>
            <a:r>
              <a:rPr lang="en-US" strike="noStrike" sz="1400" spc="0" u="none" cap="none">
                <a:solidFill>
                  <a:srgbClr val="1E293B">
                    <a:alpha val="100000"/>
                  </a:srgbClr>
                </a:solidFill>
                <a:latin typeface="Calibri"/>
              </a:rPr>
              <a:t><![CDATA[TB Spondylitis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a:t>
            </a:r>
            <a:br/>
            <a:r>
              <a:rPr lang="en-US" strike="noStrike" sz="1400" spc="0" u="none" cap="none">
                <a:solidFill>
                  <a:srgbClr val="1E293B">
                    <a:alpha val="100000"/>
                  </a:srgbClr>
                </a:solidFill>
                <a:latin typeface="Calibri"/>
              </a:rPr>
              <a:t><![CDATA[Staphylococcus aureus (most common); Gram-negative rods (E. coli, Pseudomonas) in IV drug users / elderly; Streptococci]]></a:t>
            </a:r>
            <a:br/>
            <a:r>
              <a:rPr lang="en-US" strike="noStrike" sz="1400" spc="0" u="none" cap="none">
                <a:solidFill>
                  <a:srgbClr val="1E293B">
                    <a:alpha val="100000"/>
                  </a:srgbClr>
                </a:solidFill>
                <a:latin typeface="Calibri"/>
              </a:rPr>
              <a:t><![CDATA[Mycobacterium tubercul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set]]></a:t>
            </a:r>
            <a:br/>
            <a:r>
              <a:rPr lang="en-US" strike="noStrike" sz="1400" spc="0" u="none" cap="none">
                <a:solidFill>
                  <a:srgbClr val="1E293B">
                    <a:alpha val="100000"/>
                  </a:srgbClr>
                </a:solidFill>
                <a:latin typeface="Calibri"/>
              </a:rPr>
              <a:t><![CDATA[Acute to subacute; days to weeks]]></a:t>
            </a:r>
            <a:br/>
            <a:r>
              <a:rPr lang="en-US" strike="noStrike" sz="1400" spc="0" u="none" cap="none">
                <a:solidFill>
                  <a:srgbClr val="1E293B">
                    <a:alpha val="100000"/>
                  </a:srgbClr>
                </a:solidFill>
                <a:latin typeface="Calibri"/>
              </a:rPr>
              <a:t><![CDATA[Insidious; weeks to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level]]></a:t>
            </a:r>
            <a:br/>
            <a:r>
              <a:rPr lang="en-US" strike="noStrike" sz="1400" spc="0" u="none" cap="none">
                <a:solidFill>
                  <a:srgbClr val="1E293B">
                    <a:alpha val="100000"/>
                  </a:srgbClr>
                </a:solidFill>
                <a:latin typeface="Calibri"/>
              </a:rPr>
              <a:t><![CDATA[Lumbar > thoracic > cervical]]></a:t>
            </a:r>
            <a:br/>
            <a:r>
              <a:rPr lang="en-US" strike="noStrike" sz="1400" spc="0" u="none" cap="none">
                <a:solidFill>
                  <a:srgbClr val="1E293B">
                    <a:alpha val="100000"/>
                  </a:srgbClr>
                </a:solidFill>
                <a:latin typeface="Calibri"/>
              </a:rPr>
              <a:t><![CDATA[Thoracic > thoracolumbar junction > lumbar; skip lesions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involvement]]></a:t>
            </a:r>
            <a:br/>
            <a:r>
              <a:rPr lang="en-US" strike="noStrike" sz="1400" spc="0" u="none" cap="none">
                <a:solidFill>
                  <a:srgbClr val="1E293B">
                    <a:alpha val="100000"/>
                  </a:srgbClr>
                </a:solidFill>
                <a:latin typeface="Calibri"/>
              </a:rPr>
              <a:t><![CDATA[Disc infected early (haematogenous seeding of end-plate → disc); disc destruction prominent]]></a:t>
            </a:r>
            <a:br/>
            <a:r>
              <a:rPr lang="en-US" strike="noStrike" sz="1400" spc="0" u="none" cap="none">
                <a:solidFill>
                  <a:srgbClr val="1E293B">
                    <a:alpha val="100000"/>
                  </a:srgbClr>
                </a:solidFill>
                <a:latin typeface="Calibri"/>
              </a:rPr>
              <a:t><![CDATA[Disc relatively spared initially; anterior vertebral body erosion predominates; disc destroyed 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cess character]]></a:t>
            </a:r>
            <a:br/>
            <a:r>
              <a:rPr lang="en-US" strike="noStrike" sz="1400" spc="0" u="none" cap="none">
                <a:solidFill>
                  <a:srgbClr val="1E293B">
                    <a:alpha val="100000"/>
                  </a:srgbClr>
                </a:solidFill>
                <a:latin typeface="Calibri"/>
              </a:rPr>
              <a:t><![CDATA[Epidural abscess; warm, pus-filled]]></a:t>
            </a:r>
            <a:br/>
            <a:r>
              <a:rPr lang="en-US" strike="noStrike" sz="1400" spc="0" u="none" cap="none">
                <a:solidFill>
                  <a:srgbClr val="1E293B">
                    <a:alpha val="100000"/>
                  </a:srgbClr>
                </a:solidFill>
                <a:latin typeface="Calibri"/>
              </a:rPr>
              <a:t><![CDATA[Cold abscess — tracks along anterior longitudinal ligament; psoas abscess; paraspinal "fusiform"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deformity]]></a:t>
            </a:r>
            <a:br/>
            <a:r>
              <a:rPr lang="en-US" strike="noStrike" sz="1400" spc="0" u="none" cap="none">
                <a:solidFill>
                  <a:srgbClr val="1E293B">
                    <a:alpha val="100000"/>
                  </a:srgbClr>
                </a:solidFill>
                <a:latin typeface="Calibri"/>
              </a:rPr>
              <a:t><![CDATA[Collapse; relatively symmetric]]></a:t>
            </a:r>
            <a:br/>
            <a:r>
              <a:rPr lang="en-US" strike="noStrike" sz="1400" spc="0" u="none" cap="none">
                <a:solidFill>
                  <a:srgbClr val="1E293B">
                    <a:alpha val="100000"/>
                  </a:srgbClr>
                </a:solidFill>
                <a:latin typeface="Calibri"/>
              </a:rPr>
              <a:t><![CDATA[Anterior column collapse → angular kyphosis (gibbus deformity); paraplegia of Po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markers]]></a:t>
            </a:r>
            <a:br/>
            <a:r>
              <a:rPr lang="en-US" strike="noStrike" sz="1400" spc="0" u="none" cap="none">
                <a:solidFill>
                  <a:srgbClr val="1E293B">
                    <a:alpha val="100000"/>
                  </a:srgbClr>
                </a:solidFill>
                <a:latin typeface="Calibri"/>
              </a:rPr>
              <a:t><![CDATA[Markedly elevated CRP, ESR, WBC]]></a:t>
            </a:r>
            <a:br/>
            <a:r>
              <a:rPr lang="en-US" strike="noStrike" sz="1400" spc="0" u="none" cap="none">
                <a:solidFill>
                  <a:srgbClr val="1E293B">
                    <a:alpha val="100000"/>
                  </a:srgbClr>
                </a:solidFill>
                <a:latin typeface="Calibri"/>
              </a:rPr>
              <a:t><![CDATA[Elevated ESR (often very high); CRP elevated; WBC often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confirmation]]></a:t>
            </a:r>
            <a:br/>
            <a:r>
              <a:rPr lang="en-US" strike="noStrike" sz="1400" spc="0" u="none" cap="none">
                <a:solidFill>
                  <a:srgbClr val="1E293B">
                    <a:alpha val="100000"/>
                  </a:srgbClr>
                </a:solidFill>
                <a:latin typeface="Calibri"/>
              </a:rPr>
              <a:t><![CDATA[Blood cultures; CT-guided biopsy]]></a:t>
            </a:r>
            <a:br/>
            <a:r>
              <a:rPr lang="en-US" strike="noStrike" sz="1400" spc="0" u="none" cap="none">
                <a:solidFill>
                  <a:srgbClr val="1E293B">
                    <a:alpha val="100000"/>
                  </a:srgbClr>
                </a:solidFill>
                <a:latin typeface="Calibri"/>
              </a:rPr>
              <a:t><![CDATA[CT-guided biopsy for TB culture/PCR; IGRA; AFB sm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Vertebral Osteomyelitis — Clinical & Investigations]]></a:t>
            </a:r>
            <a:br/>
            <a:br/>
            <a:r>
              <a:rPr lang="en-US" strike="noStrike" sz="1400" spc="0" u="none" cap="none">
                <a:solidFill>
                  <a:srgbClr val="1E293B">
                    <a:alpha val="100000"/>
                  </a:srgbClr>
                </a:solidFill>
                <a:latin typeface="Calibri"/>
              </a:rPr>
              <a:t><![CDATA[Symptoms: severe localised back pain; point tenderness; fever; malaise; radicular pain if nerve root compression; myelopathy if cord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recent urological or dental procedure, IV catheter, skin infection — haematogenous seeding from distant source is the most common ro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2026-05-17T13:49:54Z</dcterms:created>
  <dcterms:modified xsi:type="dcterms:W3CDTF">2026-05-17T13:49:54Z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