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presProps" Target="presProps.xml"/>
  <Relationship Id="rId17" Type="http://schemas.openxmlformats.org/officeDocument/2006/relationships/viewProps" Target="viewProps.xml"/>
  <Relationship Id="rId18"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240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haft Humerus — Radial Nerve Pals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Humerus — Radial Nerve Pals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condary palsy after fixation]]></a:t>
            </a:r>
            <a:br/>
            <a:r>
              <a:rPr lang="en-US" strike="noStrike" sz="1400" spc="0" u="none" cap="none">
                <a:solidFill>
                  <a:srgbClr val="1E293B">
                    <a:alpha val="100000"/>
                  </a:srgbClr>
                </a:solidFill>
                <a:latin typeface="Calibri"/>
              </a:rPr>
              <a:t><![CDATA[Consider surgical explo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Surgical Exploration]]></a:t>
            </a:r>
            <a:br/>
            <a:br/>
            <a:br/>
            <a:r>
              <a:rPr lang="en-US" strike="noStrike" sz="1400" spc="0" u="none" cap="none">
                <a:solidFill>
                  <a:srgbClr val="1E293B">
                    <a:alpha val="100000"/>
                  </a:srgbClr>
                </a:solidFill>
                <a:latin typeface="Calibri"/>
              </a:rPr>
              <a:t><![CDATA[Open fracture with radial nerve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vascular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trapment of nerve in fracture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ck of recovery after several mont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condary palsy following surgic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Persistent radial nerve pals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ex regional pain syndro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Humerus — Radial Nerve Pals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Radial nerve injury is the most common nerve injury in humeral shaft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ases recover spontaneous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ddle third humerus fractures carry the highest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rist drop is the hallmark clinical sig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Humeral Shaft Fractures]]></a:t>
            </a:r>
            <a:br/>
            <a:r>
              <a:rPr lang="en-US" strike="noStrike" sz="1200" spc="0" u="none" cap="none">
                <a:solidFill>
                  <a:srgbClr val="1E293B">
                    <a:alpha val="100000"/>
                  </a:srgbClr>
                </a:solidFill>
                <a:latin typeface="Calibri"/>
              </a:rPr>
              <a:t><![CDATA[AO Trauma Guidelin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haft Humerus — Radial Nerve Pals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rimary neurapraxia occurs in ~10–15% closed fractures; most recover spontaneously by 3–4 months. Immediate exploration for open fractures, vascular injury, high‑energy with suspected transection, or secondary palsy after manipulation/fixation. Expectant management: splint, serial exams/EMG at 6–12 weeks; consider exploration if no recovery by 3–4 months. Fixation choices: functional bracing vs ORIF/IM nailing based on pattern and patient fact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Humerus — Radial Nerve Pals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Fractures of the humeral shaft are relatively common injuries and represent approximately 3–5% of all fractures. These fractures are clinically important because of their close anatomical relationship with the radial nerve. Radial nerve palsy is the most common nerve injury associated with humeral shaft fractures and may present either at the time of injury or following fracture manipulation or surgical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Humerus — Radial Nerve Pals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radial nerve palsies associated with humeral shaft fractures are neuropraxias and recover spontaneously. Therefore, understanding the mechanism of injury, fracture pattern, and natural history of radial nerve injury is essential to guide treatment decisions and avoid unnecessary surgical explo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Humerus — Radial Nerve Pals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a:t>
            </a:r>
            <a:br/>
            <a:br/>
            <a:br/>
            <a:r>
              <a:rPr lang="en-US" strike="noStrike" sz="1400" spc="0" u="none" cap="none">
                <a:solidFill>
                  <a:srgbClr val="1E293B">
                    <a:alpha val="100000"/>
                  </a:srgbClr>
                </a:solidFill>
                <a:latin typeface="Calibri"/>
              </a:rPr>
              <a:t><![CDATA[The radial nerve arises from the posterior cord of the brachial plexus (C5–T1). It travels posterior to the humerus in the spiral groove, making it particularly vulnerable to injury in fractures of the middle third of the humeral shaf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igin: Posterior cord of brachial plex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urse: Posterior arm within spiral groo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nervation: Extensor muscles of wrist and fing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nsory supply: Dorsal hand and posterior forear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Humerus — Radial Nerve Pals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adial nerve crosses the humerus approximately at the junction of the middle and distal thirds, where it is particularly susceptible to injury during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a:t>
            </a:r>
            <a:br/>
            <a:br/>
            <a:br/>
            <a:r>
              <a:rPr lang="en-US" strike="noStrike" sz="1400" spc="0" u="none" cap="none">
                <a:solidFill>
                  <a:srgbClr val="1E293B">
                    <a:alpha val="100000"/>
                  </a:srgbClr>
                </a:solidFill>
                <a:latin typeface="Calibri"/>
              </a:rPr>
              <a:t><![CDATA[Radial nerve palsy occurs in 10–18% of humeral shaft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nerve injury associated with long bon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equently associated with spiral and obliqu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 Location]]></a:t>
            </a:r>
            <a:br/>
            <a:r>
              <a:rPr lang="en-US" strike="noStrike" sz="1400" spc="0" u="none" cap="none">
                <a:solidFill>
                  <a:srgbClr val="1E293B">
                    <a:alpha val="100000"/>
                  </a:srgbClr>
                </a:solidFill>
                <a:latin typeface="Calibri"/>
              </a:rPr>
              <a:t><![CDATA[Risk of Radial Nerve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ddle third shaft]]></a:t>
            </a:r>
            <a:br/>
            <a:r>
              <a:rPr lang="en-US" strike="noStrike" sz="1400" spc="0" u="none" cap="none">
                <a:solidFill>
                  <a:srgbClr val="1E293B">
                    <a:alpha val="100000"/>
                  </a:srgbClr>
                </a:solidFill>
                <a:latin typeface="Calibri"/>
              </a:rPr>
              <a:t><![CDATA[Highest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third]]></a:t>
            </a:r>
            <a:br/>
            <a:r>
              <a:rPr lang="en-US" strike="noStrike" sz="1400" spc="0" u="none" cap="none">
                <a:solidFill>
                  <a:srgbClr val="1E293B">
                    <a:alpha val="100000"/>
                  </a:srgbClr>
                </a:solidFill>
                <a:latin typeface="Calibri"/>
              </a:rPr>
              <a:t><![CDATA[Moderat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Humerus — Radial Nerve Pals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third]]></a:t>
            </a:r>
            <a:br/>
            <a:r>
              <a:rPr lang="en-US" strike="noStrike" sz="1400" spc="0" u="none" cap="none">
                <a:solidFill>
                  <a:srgbClr val="1E293B">
                    <a:alpha val="100000"/>
                  </a:srgbClr>
                </a:solidFill>
                <a:latin typeface="Calibri"/>
              </a:rPr>
              <a:t><![CDATA[Lower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Direct trauma to the ar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ad traffic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orts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ll on outstretched ha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isting injuries causing spira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Radial nerve palsy typically presents with characteristic motor and sensory defici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rist drop due to loss of wrist 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finger 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ak thumb 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nsory loss over dorsum of ha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Humerus — Radial Nerve Pals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s often demonstrate an inability to extend the wrist and fingers, producing the classical wrist drop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X-ray of humerus (AP and lateral view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in complex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rve conduction studies if palsy persis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ectromyography after 3–4 week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ectrodiagnostic studies help determine the severity and prognosis of radial nerve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Humerus — Radial Nerve Pals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Humeral Shaft Fractures]]></a:t>
            </a:r>
            <a:br/>
            <a:br/>
            <a:br/>
            <a:r>
              <a:rPr lang="en-US" strike="noStrike" sz="1400" spc="0" u="none" cap="none">
                <a:solidFill>
                  <a:srgbClr val="1E293B">
                    <a:alpha val="100000"/>
                  </a:srgbClr>
                </a:solidFill>
                <a:latin typeface="Calibri"/>
              </a:rPr>
              <a:t><![CDATA[Most humeral shaft fractures can be treated conservatively using functional brac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al humeral bra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nging ca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rmiento bra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Radial Nerve Palsy]]></a:t>
            </a:r>
            <a:br/>
            <a:br/>
            <a:br/>
            <a:r>
              <a:rPr lang="en-US" strike="noStrike" sz="1400" spc="0" u="none" cap="none">
                <a:solidFill>
                  <a:srgbClr val="1E293B">
                    <a:alpha val="100000"/>
                  </a:srgbClr>
                </a:solidFill>
                <a:latin typeface="Calibri"/>
              </a:rPr>
              <a:t><![CDATA[The majority of radial nerve palsies recover spontaneously within several mont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of Injury]]></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palsy]]></a:t>
            </a:r>
            <a:br/>
            <a:r>
              <a:rPr lang="en-US" strike="noStrike" sz="1400" spc="0" u="none" cap="none">
                <a:solidFill>
                  <a:srgbClr val="1E293B">
                    <a:alpha val="100000"/>
                  </a:srgbClr>
                </a:solidFill>
                <a:latin typeface="Calibri"/>
              </a:rPr>
              <a:t><![CDATA[Observation and physio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fracture with palsy]]></a:t>
            </a:r>
            <a:br/>
            <a:r>
              <a:rPr lang="en-US" strike="noStrike" sz="1400" spc="0" u="none" cap="none">
                <a:solidFill>
                  <a:srgbClr val="1E293B">
                    <a:alpha val="100000"/>
                  </a:srgbClr>
                </a:solidFill>
                <a:latin typeface="Calibri"/>
              </a:rPr>
              <a:t><![CDATA[Early surgical explo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8">
  <a:themeElements>
    <a:clrScheme name="Theme9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2026-05-17T13:55:28Z</dcterms:created>
  <dcterms:modified xsi:type="dcterms:W3CDTF">2026-05-17T13:55:28Z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