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96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hatzker Classification — Tibial Plateau]]></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Medial condyle fracture]]></a:t>
            </a:r>
            <a:br/>
            <a:r>
              <a:rPr lang="en-US" strike="noStrike" sz="1400" spc="0" u="none" cap="none">
                <a:solidFill>
                  <a:srgbClr val="1E293B">
                    <a:alpha val="100000"/>
                  </a:srgbClr>
                </a:solidFill>
                <a:latin typeface="Calibri"/>
              </a:rPr>
              <a:t><![CDATA[A fracture of the MEDIAL tibial plateau (condyle); may be a split fracture, a split-depression, or a depression of the medial condyle; medial condyle fractures carry a HIGHER complication rate than lateral condyle fractures because: (1) the medial meniscus is more firmly attached and commonly torn; (2) vascular injury risk is higher (the popliteal artery is at risk in high-energy medial injuries); (3) associated peroneal nerve injury (lateral-side stretch from the valgus force required to injure the medial side)]]></a:t>
            </a:r>
            <a:br/>
            <a:r>
              <a:rPr lang="en-US" strike="noStrike" sz="1400" spc="0" u="none" cap="none">
                <a:solidFill>
                  <a:srgbClr val="1E293B">
                    <a:alpha val="100000"/>
                  </a:srgbClr>
                </a:solidFill>
                <a:latin typeface="Calibri"/>
              </a:rPr>
              <a:t><![CDATA[Varus force (uncommon); OR high-energy axial loading with the knee in varus position; the medial femoral condyle fractures the medial tibial plateau]]></a:t>
            </a:r>
            <a:br/>
            <a:r>
              <a:rPr lang="en-US" strike="noStrike" sz="1400" spc="0" u="none" cap="none">
                <a:solidFill>
                  <a:srgbClr val="1E293B">
                    <a:alpha val="100000"/>
                  </a:srgbClr>
                </a:solidFill>
                <a:latin typeface="Calibri"/>
              </a:rPr>
              <a:t><![CDATA[Medial plateau fracture on AP X-ray; associated peroneal nerve injury in up to 30% of Type IV fractures (the lateral-side structures are stretched when the medial plateau fails); popliteal artery injury must be excluded (assess pulses, ABI, consider CT angiogram)]]></a:t>
            </a:r>
            <a:br/>
            <a:r>
              <a:rPr lang="en-US" strike="noStrike" sz="1400" spc="0" u="none" cap="none">
                <a:solidFill>
                  <a:srgbClr val="1E293B">
                    <a:alpha val="100000"/>
                  </a:srgbClr>
                </a:solidFill>
                <a:latin typeface="Calibri"/>
              </a:rPr>
              <a:t><![CDATA[ORIF via posteromedial approach; medial buttress plating (the medial condyle must be buttressed from the medial side to prevent varus collapse — a medial plate acts as a `wall` preventing medial condyle settling into varus); the medial approach is safe for the posteromedial neurovascular structures if the dissection remains anterior to the semimembranosus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Bicondylar fracture]]></a:t>
            </a:r>
            <a:br/>
            <a:r>
              <a:rPr lang="en-US" strike="noStrike" sz="1400" spc="0" u="none" cap="none">
                <a:solidFill>
                  <a:srgbClr val="1E293B">
                    <a:alpha val="100000"/>
                  </a:srgbClr>
                </a:solidFill>
                <a:latin typeface="Calibri"/>
              </a:rPr>
              <a:t><![CDATA[A fracture involving BOTH the medial AND lateral tibial condyles; there is an `inverted Y` or `butterfly` fracture pattern on the AP view; both condyles are fractured but the tibial metaphysis is relatively intact (the condyles are `split off` from the intact metaphyseal-diaphyseal junction); the hallmark of Type V is that BOTH condyles are fractured but the bony continuity at the metaphyseal-diaphyseal level is maintained]]></a:t>
            </a:r>
            <a:br/>
            <a:r>
              <a:rPr lang="en-US" strike="noStrike" sz="1400" spc="0" u="none" cap="none">
                <a:solidFill>
                  <a:srgbClr val="1E293B">
                    <a:alpha val="100000"/>
                  </a:srgbClr>
                </a:solidFill>
                <a:latin typeface="Calibri"/>
              </a:rPr>
              <a:t><![CDATA[High-energy axial loading through both femoral condyles; the femur is driven straight down into the tibia, splitting both condyles off the metaphysis]]></a:t>
            </a:r>
            <a:br/>
            <a:r>
              <a:rPr lang="en-US" strike="noStrike" sz="1400" spc="0" u="none" cap="none">
                <a:solidFill>
                  <a:srgbClr val="1E293B">
                    <a:alpha val="100000"/>
                  </a:srgbClr>
                </a:solidFill>
                <a:latin typeface="Calibri"/>
              </a:rPr>
              <a:t><![CDATA[Inverted Y or butterfly pattern on AP X-ray; both condyles are fractured; the metaphysis is NOT disrupted; CT is essential for surgical planning (shows articular depression in each condyle and the fracture lines in three dimensions)]]></a:t>
            </a:r>
            <a:br/>
            <a:r>
              <a:rPr lang="en-US" strike="noStrike" sz="1400" spc="0" u="none" cap="none">
                <a:solidFill>
                  <a:srgbClr val="1E293B">
                    <a:alpha val="100000"/>
                  </a:srgbClr>
                </a:solidFill>
                <a:latin typeface="Calibri"/>
              </a:rPr>
              <a:t><![CDATA[ORIF — dual plating (medial + lateral) to buttress both condyles; often performed as a staged procedure (temporary spanning external fixator in the acute phase while the soft tissues recover, then definitive ORIF at 7–14 days — the `two-stage` approach reduces wound complication rates for high-energy bicondyla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 — Bicondylar + metaphyseal-diaphyseal dissociation]]></a:t>
            </a:r>
            <a:br/>
            <a:r>
              <a:rPr lang="en-US" strike="noStrike" sz="1400" spc="0" u="none" cap="none">
                <a:solidFill>
                  <a:srgbClr val="1E293B">
                    <a:alpha val="100000"/>
                  </a:srgbClr>
                </a:solidFill>
                <a:latin typeface="Calibri"/>
              </a:rPr>
              <a:t><![CDATA[The most severe type — BOTH condyles are fractured AND there is a metaphyseal-diaphyseal fracture DISSOCIATION; the articular block (both condyles) is completely separated from the tibial shaft; there is a horizontal (or oblique) metaphyseal fracture separating the condylar block from the diaphysis; the entire proximal tibia is `disassociated` from the shaft]]></a:t>
            </a:r>
            <a:br/>
            <a:r>
              <a:rPr lang="en-US" strike="noStrike" sz="1400" spc="0" u="none" cap="none">
                <a:solidFill>
                  <a:srgbClr val="1E293B">
                    <a:alpha val="100000"/>
                  </a:srgbClr>
                </a:solidFill>
                <a:latin typeface="Calibri"/>
              </a:rPr>
              <a:t><![CDATA[Very high-energy mechanism; both bicondylar fracture + metaphyseal comminution; most commonly from road traffic accidents and falls from height; the surrounding soft tissues are severely damaged (Tscherne C2/C3)]]></a:t>
            </a:r>
            <a:br/>
            <a:r>
              <a:rPr lang="en-US" strike="noStrike" sz="1400" spc="0" u="none" cap="none">
                <a:solidFill>
                  <a:srgbClr val="1E293B">
                    <a:alpha val="100000"/>
                  </a:srgbClr>
                </a:solidFill>
                <a:latin typeface="Calibri"/>
              </a:rPr>
              <a:t><![CDATA[Bicondylar fracture (both condyles) + metaphyseal-diaphyseal discontinuity; the `Y` pattern on AP extends into the metaphysis; significant metaphyseal comminution; severe soft tissue injury is associated; CT is mandatory; angiography or Doppler assessment for the popliteal artery]]></a:t>
            </a:r>
            <a:br/>
            <a:r>
              <a:rPr lang="en-US" strike="noStrike" sz="1400" spc="0" u="none" cap="none">
                <a:solidFill>
                  <a:srgbClr val="1E293B">
                    <a:alpha val="100000"/>
                  </a:srgbClr>
                </a:solidFill>
                <a:latin typeface="Calibri"/>
              </a:rPr>
              <a:t><![CDATA[TWO-STAGE approach MANDATORY: Stage 1 (acute) = spanning external fixator from the femoral shaft to the tibial shaft (bypasses the fracture zone, maintains length and alignment, allows soft tissue recovery, fasciotomy if compartment syndrome present); Stage 2 (7–14 days, when soft tissues permit) = ORIF (dual plating — medial and lateral buttress plates; or locking plates for metaphyseal comminution); locking plate technology has improved outcomes for these complex fractures by providing angular stability in comminuted metaphyseal reg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a:t>
            </a:r>
            <a:br/>
            <a:br/>
            <a:r>
              <a:rPr lang="en-US" strike="noStrike" sz="1400" spc="0" u="none" cap="none">
                <a:solidFill>
                  <a:srgbClr val="1E293B">
                    <a:alpha val="100000"/>
                  </a:srgbClr>
                </a:solidFill>
                <a:latin typeface="Calibri"/>
              </a:rPr>
              <a:t><![CDATA[Meniscal tears: present in approximately 50% of tibial plateau fractures; lateral meniscal tears are more common with lateral plateau fractures; the meniscus may also be displaced into the fracture (meniscal entrapment — prevents anatomical reduction if not recognised); MRI is the gold standard for meniscal assessment; the lateral meniscus is attached to the lateral plateau only at its anterior and posterior horns (the body is loose — `lazy meniscus`) — this relative mobility makes the lateral meniscus more likely to be displaced into the fracture; meniscal repair (not excision) should be performed at the time of ORIF if technically fea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ous injuries: the ACL, PCL, and collateral ligaments may be injured in association with tibial plateau fractures; the ligament attachments are close to the fracture sites; MCL tears are associated with Schatzker Type IV (medial condyle fractures — valgus bending stretches the MCL); ACL/PCL injuries are associated with higher-energy bicondylar fractures; LCL and peroneal nerve injuries are associated with medial condyle fractures (valgus force mechanism); MRI identifies ligamentous injuries but is typically performed after the fracture is re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liteal artery injury: rare but life-threatening; occurs in approximately 1–3% of tibial plateau fractures, predominantly with medial condyle fractures (Schatzker IV) and bicondylar fractures (V, VI); the popliteal artery is vulnerable in its tethered position behind the proximal tibia; assess distal pulses and ABI for all tibial plateau fractures; any absent or asymmetric pulse or ABI <0.9 = CT angiography urg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Schatzker: I (split, no depression — screws); II (split + depression — most common — ORIF with elevation + graft + plate); III (pure depression — elevation + graft); IV (medial condyle — medial buttress plate, peroneal nerve risk); V (bicondylar, metaphysis intact — dual plating); VI (bicondylar + metaphyseal dissociation — two-stage, spanning ExFix then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vs II vs III: all involve the lateral plateau; I = split only (young, dense bone); II = split + depression (most common, middle-aged); III = depression only (elderly,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window elevation technique: a metaphyseal cortical window is created below the depressed fragment; a tamp/punch is driven up through the window to elevate the depressed articular surface from below; the void is packed with bone graft or substitute; the split fragment is then reduced and plated; this technique avoids opening the articular surface direc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hatzker J, McBroom R, Bruce D. The tibial plateau fracture — the Toronto experience 1968-1975. Clin Orthop Relat Res. 1979;138:94–104.]]></a:t>
            </a:r>
            <a:br/>
            <a:r>
              <a:rPr lang="en-US" strike="noStrike" sz="1200" spc="0" u="none" cap="none">
                <a:solidFill>
                  <a:srgbClr val="1E293B">
                    <a:alpha val="100000"/>
                  </a:srgbClr>
                </a:solidFill>
                <a:latin typeface="Calibri"/>
              </a:rPr>
              <a:t><![CDATA[Barei DP et al. Frequency and significance of intra-articular soft-tissue injuries associated with tibial plateau fractures. J Orthop Trauma. 2008.]]></a:t>
            </a:r>
            <a:br/>
            <a:r>
              <a:rPr lang="en-US" strike="noStrike" sz="1200" spc="0" u="none" cap="none">
                <a:solidFill>
                  <a:srgbClr val="1E293B">
                    <a:alpha val="100000"/>
                  </a:srgbClr>
                </a:solidFill>
                <a:latin typeface="Calibri"/>
              </a:rPr>
              <a:t><![CDATA[Rademakers MV et al. Operative treatment of 109 tibial plateau fractures in relation to Schatzker classification. J Orthop Trauma. 2007.]]></a:t>
            </a:r>
            <a:br/>
            <a:r>
              <a:rPr lang="en-US" strike="noStrike" sz="1200" spc="0" u="none" cap="none">
                <a:solidFill>
                  <a:srgbClr val="1E293B">
                    <a:alpha val="100000"/>
                  </a:srgbClr>
                </a:solidFill>
                <a:latin typeface="Calibri"/>
              </a:rPr>
              <a:t><![CDATA[Weil YA et al. Posterior tibial plateau fractures — a new classification system and surgical approaches based on computed tomography. J Orthop Trauma. 2008.]]></a:t>
            </a:r>
            <a:br/>
            <a:r>
              <a:rPr lang="en-US" strike="noStrike" sz="1200" spc="0" u="none" cap="none">
                <a:solidFill>
                  <a:srgbClr val="1E293B">
                    <a:alpha val="100000"/>
                  </a:srgbClr>
                </a:solidFill>
                <a:latin typeface="Calibri"/>
              </a:rPr>
              <a:t><![CDATA[Egol KA et al. Staged management of high-energy proximal tibia fractures. J Orthop Trauma. 2002.]]></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split lateral; II split+depression; III pure depression; IV medial; V bicondylar; VI metaphyseal-diaphyseal dissociation. Severity ↑ from I→VI; medial/bicondylar often need dual plating/ex-fix; restore joint surface to avoid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hatzker Classification — Tibial Plateau]]></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ibial Plateau Fractures]]></a:t>
            </a:r>
            <a:br/>
            <a:br/>
            <a:r>
              <a:rPr lang="en-US" strike="noStrike" sz="1400" spc="0" u="none" cap="none">
                <a:solidFill>
                  <a:srgbClr val="1E293B">
                    <a:alpha val="100000"/>
                  </a:srgbClr>
                </a:solidFill>
                <a:latin typeface="Calibri"/>
              </a:rPr>
              <a:t><![CDATA[Tibial plateau fractures are intra-articular fractures of the proximal tibia involving one or both tibial condyles. They account for approximately 1–2% of all fractures and occur across a bimodal age distribution: high-energy injuries in younger adults (road traffic accidents, falls from height) and lower-energy fractures in osteoporotic elderly patients (falls from standing). The articular surface of the tibial plateau is the weight-bearing surface of the knee, and anatomical restoration is critical to prevent post-traumatic knee arthritis, instability, and malalignment. The Schatzker classification (1979), developed by Joseph Schatzker, is the most widely used system worldwide for tibial plateau fractures, directly guiding surgical planning and communicating fracture complex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valgus loading (most common — the lateral plateau is compressed by the lateral femoral condyle + valgus stress, producing a Schatzker I–IV pattern); axial loading (both condyles compressed — Schatzker V, VI); varus loading (rare — medial plateau); the applied force creates either a split fracture (the condyle is split without comminution), a depression (the articular surface is pushed down), or a combination split-depression (bo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principle — articular depression: even a small degree of articular surface depression (>2–3 mm step-off in weight-bearing contact area) significantly increases tibial plateau contact stress and accelerates post-traumatic arthritis; the `safe` threshold for non-operative management is debated — many surgeons accept up to 5 mm of depression in elderly low-demand patients; younger active patients should be treated to <2 mm articular step-off; the lateral tibial plateau is more commonly depressed than the medial because: (1) the lateral femoral condyle is more convex (concentrates force on a smaller area); (2) the lateral tibial plateau has thinner cartilage; (3) the lateral meniscus provides less cushioning than the medial menisc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tzker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Key Radiological Finding]]></a:t>
            </a:r>
            <a:br/>
            <a:r>
              <a:rPr lang="en-US" strike="noStrike" sz="1400" spc="0" u="none" cap="none">
                <a:solidFill>
                  <a:srgbClr val="1E293B">
                    <a:alpha val="100000"/>
                  </a:srgbClr>
                </a:solidFill>
                <a:latin typeface="Calibri"/>
              </a:rPr>
              <a:t><![CDATA[Treatment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Pure split]]></a:t>
            </a:r>
            <a:br/>
            <a:r>
              <a:rPr lang="en-US" strike="noStrike" sz="1400" spc="0" u="none" cap="none">
                <a:solidFill>
                  <a:srgbClr val="1E293B">
                    <a:alpha val="100000"/>
                  </a:srgbClr>
                </a:solidFill>
                <a:latin typeface="Calibri"/>
              </a:rPr>
              <a:t><![CDATA[A vertical SPLIT fracture of the LATERAL tibial plateau WITHOUT articular depression; the lateral condyle is cleaved vertically into two fragments; the articular surface is intact (not depressed); occurs in young patients with good bone quality (the condyle splits rather than depresses because the subchondral bone is strong enough to resist impaction)]]></a:t>
            </a:r>
            <a:br/>
            <a:r>
              <a:rPr lang="en-US" strike="noStrike" sz="1400" spc="0" u="none" cap="none">
                <a:solidFill>
                  <a:srgbClr val="1E293B">
                    <a:alpha val="100000"/>
                  </a:srgbClr>
                </a:solidFill>
                <a:latin typeface="Calibri"/>
              </a:rPr>
              <a:t><![CDATA[Valgus force + axial loading in a young patient with dense bone; the lateral femoral condyle cleaves the lateral tibial plateau vertically]]></a:t>
            </a:r>
            <a:br/>
            <a:r>
              <a:rPr lang="en-US" strike="noStrike" sz="1400" spc="0" u="none" cap="none">
                <a:solidFill>
                  <a:srgbClr val="1E293B">
                    <a:alpha val="100000"/>
                  </a:srgbClr>
                </a:solidFill>
                <a:latin typeface="Calibri"/>
              </a:rPr>
              <a:t><![CDATA[A vertical fracture line through the lateral tibial plateau; NO depression of the articular surface; the two fragments are level with each other]]></a:t>
            </a:r>
            <a:br/>
            <a:r>
              <a:rPr lang="en-US" strike="noStrike" sz="1400" spc="0" u="none" cap="none">
                <a:solidFill>
                  <a:srgbClr val="1E293B">
                    <a:alpha val="100000"/>
                  </a:srgbClr>
                </a:solidFill>
                <a:latin typeface="Calibri"/>
              </a:rPr>
              <a:t><![CDATA[Closed reduction + percutaneous screws (2 lag screws perpendicular to the fracture line) if displacement >3 mm; non-operative for undisplaced fractures; excellent prognosis with anatomical reduction; no bone graft required (no depression)]]>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Split-depression]]></a:t>
            </a:r>
            <a:br/>
            <a:r>
              <a:rPr lang="en-US" strike="noStrike" sz="1400" spc="0" u="none" cap="none">
                <a:solidFill>
                  <a:srgbClr val="1E293B">
                    <a:alpha val="100000"/>
                  </a:srgbClr>
                </a:solidFill>
                <a:latin typeface="Calibri"/>
              </a:rPr>
              <a:t><![CDATA[A combined SPLIT + DEPRESSION fracture of the LATERAL tibial plateau; the lateral condyle is split vertically AND a portion of the articular surface is also depressed below the split fragment; this is the most common Schatzker type; occurs in middle-aged patients with moderate bone quality (the bone is strong enough to create a split but not strong enough to resist articular depression)]]></a:t>
            </a:r>
            <a:br/>
            <a:r>
              <a:rPr lang="en-US" strike="noStrike" sz="1400" spc="0" u="none" cap="none">
                <a:solidFill>
                  <a:srgbClr val="1E293B">
                    <a:alpha val="100000"/>
                  </a:srgbClr>
                </a:solidFill>
                <a:latin typeface="Calibri"/>
              </a:rPr>
              <a:t><![CDATA[Valgus + axial loading in middle-aged adults; the lateral femoral condyle both splits the condyle AND depresses a portion of the articular surface]]></a:t>
            </a:r>
            <a:br/>
            <a:r>
              <a:rPr lang="en-US" strike="noStrike" sz="1400" spc="0" u="none" cap="none">
                <a:solidFill>
                  <a:srgbClr val="1E293B">
                    <a:alpha val="100000"/>
                  </a:srgbClr>
                </a:solidFill>
                <a:latin typeface="Calibri"/>
              </a:rPr>
              <a:t><![CDATA[Vertical split fracture line on the AP view; articular depression visible on CT (the depressed fragment is below the level of the split fragment); CT is essential to characterise the location and depth of depression; the depressed fragment is NOT visible on standard AP X-ray (it is pushed down into the cancellous metaphysis)]]></a:t>
            </a:r>
            <a:br/>
            <a:r>
              <a:rPr lang="en-US" strike="noStrike" sz="1400" spc="0" u="none" cap="none">
                <a:solidFill>
                  <a:srgbClr val="1E293B">
                    <a:alpha val="100000"/>
                  </a:srgbClr>
                </a:solidFill>
                <a:latin typeface="Calibri"/>
              </a:rPr>
              <a:t><![CDATA[ORIF — the depressed articular fragment must be elevated; approach: a cortical window is created in the metaphysis below the depression (through a horizontal incision in the lateral cortex); a tamp is inserted through the cortical window and used to elevate the depressed fragment from below; the void left under the elevated fragment is filled with bone graft or bone substitute (the elevated fragment has no supporting bone beneath it); the split is reduced and held with lag screws ± a buttress plate late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hatzker Classification — Tibial Plateau]]></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Pure depression]]></a:t>
            </a:r>
            <a:br/>
            <a:r>
              <a:rPr lang="en-US" strike="noStrike" sz="1400" spc="0" u="none" cap="none">
                <a:solidFill>
                  <a:srgbClr val="1E293B">
                    <a:alpha val="100000"/>
                  </a:srgbClr>
                </a:solidFill>
                <a:latin typeface="Calibri"/>
              </a:rPr>
              <a:t><![CDATA[A pure central DEPRESSION of the LATERAL tibial plateau WITHOUT a split fracture; the articular surface is impacted downward centrally without any lateral split; occurs in osteoporotic elderly patients (the bone is too soft to split — it simply compresses vertically)]]></a:t>
            </a:r>
            <a:br/>
            <a:r>
              <a:rPr lang="en-US" strike="noStrike" sz="1400" spc="0" u="none" cap="none">
                <a:solidFill>
                  <a:srgbClr val="1E293B">
                    <a:alpha val="100000"/>
                  </a:srgbClr>
                </a:solidFill>
                <a:latin typeface="Calibri"/>
              </a:rPr>
              <a:t><![CDATA[Axial loading through the femoral condyle in osteoporotic bone; the central articular cartilage and subchondral bone are pushed down into the cancellous metaphysis]]></a:t>
            </a:r>
            <a:br/>
            <a:r>
              <a:rPr lang="en-US" strike="noStrike" sz="1400" spc="0" u="none" cap="none">
                <a:solidFill>
                  <a:srgbClr val="1E293B">
                    <a:alpha val="100000"/>
                  </a:srgbClr>
                </a:solidFill>
                <a:latin typeface="Calibri"/>
              </a:rPr>
              <a:t><![CDATA[No visible split fracture on AP X-ray; central depression of the lateral plateau visible on CT; the articular surface has a `divot` or central concavity; the depression may be subtle on plain X-ray — CT is mandatory]]></a:t>
            </a:r>
            <a:br/>
            <a:r>
              <a:rPr lang="en-US" strike="noStrike" sz="1400" spc="0" u="none" cap="none">
                <a:solidFill>
                  <a:srgbClr val="1E293B">
                    <a:alpha val="100000"/>
                  </a:srgbClr>
                </a:solidFill>
                <a:latin typeface="Calibri"/>
              </a:rPr>
              <a:t><![CDATA[ORIF for depression >5–10 mm (patient-specific); cortical window elevation technique (same as Type II) + bone graft/substitute under the elevated fragment; limited soft tissue dissection (elderly patients); non-operative for low-demand elderly patients with <5 mm depression and stable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9">
  <a:themeElements>
    <a:clrScheme name="Theme1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2026-05-17T15:55:33Z</dcterms:created>
  <dcterms:modified xsi:type="dcterms:W3CDTF">2026-05-17T15:55:33Z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