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45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ckwood Classification — AC Joint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Posterior clavicle]]></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DISRUPTED (clavicle buttonholes through)]]></a:t>
            </a:r>
            <a:br/>
            <a:r>
              <a:rPr lang="en-US" strike="noStrike" sz="1400" spc="0" u="none" cap="none">
                <a:solidFill>
                  <a:srgbClr val="1E293B">
                    <a:alpha val="100000"/>
                  </a:srgbClr>
                </a:solidFill>
                <a:latin typeface="Calibri"/>
              </a:rPr>
              <a:t><![CDATA[POSTERIOR displacement — the distal clavicle is displaced POSTERIORLY through or into the trapezius muscle; the clavicle buttonholes through the trapezius fascia; this is ALWAYS an operative indication because: (1) the trapezius prevents spontaneous reduction; (2) the posteriorly displaced clavicle may compress the brachial plexus or subclavian vessels; (3) closed reduction almost never succeeds due to the trapezius interposition]]></a:t>
            </a:r>
            <a:br/>
            <a:r>
              <a:rPr lang="en-US" strike="noStrike" sz="1400" spc="0" u="none" cap="none">
                <a:solidFill>
                  <a:srgbClr val="1E293B">
                    <a:alpha val="100000"/>
                  </a:srgbClr>
                </a:solidFill>
                <a:latin typeface="Calibri"/>
              </a:rPr>
              <a:t><![CDATA[On AP X-ray, the AC joint appears relatively normal (the posterior displacement is not obvious on AP view); the axillary lateral or `Y` view shows the posterior clavicular displacement; CT is the best investigation to confirm posterior displacement and rule out neurovascular compromise]]></a:t>
            </a:r>
            <a:br/>
            <a:r>
              <a:rPr lang="en-US" strike="noStrike" sz="1400" spc="0" u="none" cap="none">
                <a:solidFill>
                  <a:srgbClr val="1E293B">
                    <a:alpha val="100000"/>
                  </a:srgbClr>
                </a:solidFill>
                <a:latin typeface="Calibri"/>
              </a:rPr>
              <a:t><![CDATA[OPERATIVE — surgical reduction and stabilisation; the clavicle must be extracted from the trapezius; stabilise with CC reconstruction (suture button / hook plate) or AC joint plate; the posterior displacement is the operative indication regardless of the patient`s age or activity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Gross superior displacement]]></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COMPLETELY STRIPPED (the deltoid and trapezius are stripped off the distal clavicle and acromion)]]></a:t>
            </a:r>
            <a:br/>
            <a:r>
              <a:rPr lang="en-US" strike="noStrike" sz="1400" spc="0" u="none" cap="none">
                <a:solidFill>
                  <a:srgbClr val="1E293B">
                    <a:alpha val="100000"/>
                  </a:srgbClr>
                </a:solidFill>
                <a:latin typeface="Calibri"/>
              </a:rPr>
              <a:t><![CDATA[GROSS SUPERIOR displacement — the clavicle is displaced superiorly by >100% of the clavicular diameter (>100% superior displacement compared to the contralateral side); the CC interspace is increased by 100–300% compared to normal; the entire distal clavicle rides above the deltotrapezial fascia]]></a:t>
            </a:r>
            <a:br/>
            <a:r>
              <a:rPr lang="en-US" strike="noStrike" sz="1400" spc="0" u="none" cap="none">
                <a:solidFill>
                  <a:srgbClr val="1E293B">
                    <a:alpha val="100000"/>
                  </a:srgbClr>
                </a:solidFill>
                <a:latin typeface="Calibri"/>
              </a:rPr>
              <a:t><![CDATA[The CC distance is dramatically increased (>100% increase over normal); the clavicle is grossly elevated and the shoulder hangs inferiorly; the `tenting` of the skin by the elevated clavicle may be obvious on inspection; distinguish from Type III by the degree of CC widening (>100% widening = Type V)]]></a:t>
            </a:r>
            <a:br/>
            <a:r>
              <a:rPr lang="en-US" strike="noStrike" sz="1400" spc="0" u="none" cap="none">
                <a:solidFill>
                  <a:srgbClr val="1E293B">
                    <a:alpha val="100000"/>
                  </a:srgbClr>
                </a:solidFill>
                <a:latin typeface="Calibri"/>
              </a:rPr>
              <a:t><![CDATA[OPERATIVE — surgical reconstruction is required for all Type V injuries; the massive soft tissue stripping means that non-operative management produces unacceptable functional results; CC ligament reconstruction (suture button / modified Weaver-Dunn / Clavicular hook plate) + deltotrapezial fascia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 — Inferior clavicle]]></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INFERIOR displacement — the distal clavicle is displaced INFERIORLY; it may lodge sub-acromial (behind the acromion and above the coracoid) or sub-coracoid (behind the coracoid process); this is extremely rare and results from very high-energy trauma (direct superior blow on the distal clavicle driving it inferiorly); associated brachial plexus and neurovascular injuries are common]]></a:t>
            </a:r>
            <a:br/>
            <a:r>
              <a:rPr lang="en-US" strike="noStrike" sz="1400" spc="0" u="none" cap="none">
                <a:solidFill>
                  <a:srgbClr val="1E293B">
                    <a:alpha val="100000"/>
                  </a:srgbClr>
                </a:solidFill>
                <a:latin typeface="Calibri"/>
              </a:rPr>
              <a:t><![CDATA[The clavicle appears BELOW the acromion or below the coracoid on AP view (the opposite of all other types where the clavicle is elevated); a truly diagnostic X-ray is the rare abnormality of a clavicle that appears INFERIOR to its normal position; CT confirms the inferior position and associated injuries]]></a:t>
            </a:r>
            <a:br/>
            <a:r>
              <a:rPr lang="en-US" strike="noStrike" sz="1400" spc="0" u="none" cap="none">
                <a:solidFill>
                  <a:srgbClr val="1E293B">
                    <a:alpha val="100000"/>
                  </a:srgbClr>
                </a:solidFill>
                <a:latin typeface="Calibri"/>
              </a:rPr>
              <a:t><![CDATA[OPERATIVE — always operative; the inferior position makes the clavicle irreducible by closed means (it is trapped under the acromion or coracoid); neurovascular assessment and repair if injured; stabilisation after reduction; this is the rarest and most dangerous Rockwood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s for AC Joint Stabilisation]]></a:t>
            </a:r>
            <a:br/>
            <a:br/>
            <a:r>
              <a:rPr lang="en-US" strike="noStrike" sz="1400" spc="0" u="none" cap="none">
                <a:solidFill>
                  <a:srgbClr val="1E293B">
                    <a:alpha val="100000"/>
                  </a:srgbClr>
                </a:solidFill>
                <a:latin typeface="Calibri"/>
              </a:rPr>
              <a:t><![CDATA[Coracoclavicular suture button (TightRope / ZipTight): the most widely used modern technique for CC reconstruction; a suture button device is passed through drill holes in the clavicle and the coracoid process; the device approximates the coracoid and clavicle, reducing the AC joint; minimally invasive (can be placed arthroscopically); allows physiological CC distance restoration; disadvantage: buttons can pull through osteoporotic bone; loss of reduction in 20–30% (suture button breakage or bone pull-throug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vicular hook plate: a pre-contoured plate with a hook that hooks under the acromion, acting as a lever to reduce the clavicle inferiorly; the plate is fixed to the clavicle shaft with screws; widely used in Europe for Types III–V; the hook is mechanically effective but MUST be removed at 3–6 months (the hook causes rotator cuff erosion from impingement under the acromion if left in place — subacromial impingement and rotator cuff tearing are the consequences of prolonged hook plate retention); mandatory hardware removal is the main disadvan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ified Weaver-Dunn procedure: the coracoacromial (CA) ligament is harvested from its acromial attachment and transferred to the clavicle to reconstruct the CC ligaments; the transferred CA ligament replaces the CC ligaments; a biological reconstruction with lower re-displacement rates than suture techniques alone; may be augmented with additional graft or su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Rockwood: I (AC sprain, CC intact — non-op); II (AC rupture, CC sprain — non-op); III (AC + CC rupture, superior 100% displacement — CONTROVERSIAL, mostly non-op); IV (posterior through trapezius — ALWAYS operative); V (gross superior >100% — operative); VI (inferior, subacromial/subcoracoid — rare, operative)]]>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ligaments vs CC ligaments: AC ligaments = horizontal stability (AP translation); CC ligaments (trapezoid + conoid) = VERTICAL stability (resist superior clavicular displacement); CC ligament integrity determines Type I/II vs III–V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controversy: current evidence favours non-operative management as first-line for most Type III injuries; operative reserved for: high-demand athletes, manual workers, failed conservative at 3 months, significant cosmetic concern; multiple RCTs show no significant functional difference at 2–5 years between operative and non-operative for Type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CA Jr. Injuries to the acromioclavicular joint. In: Rockwood CA, Green DP, eds. Fractures in Adults. Philadelphia: JB Lippincott. 1984.]]></a:t>
            </a:r>
            <a:br/>
            <a:r>
              <a:rPr lang="en-US" strike="noStrike" sz="1200" spc="0" u="none" cap="none">
                <a:solidFill>
                  <a:srgbClr val="1E293B">
                    <a:alpha val="100000"/>
                  </a:srgbClr>
                </a:solidFill>
                <a:latin typeface="Calibri"/>
              </a:rPr>
              <a:t><![CDATA[Tossy JD, Mead NC, Sigmond HM. Acromioclavicular separations — useful and practical classification for treatment. Clin Orthop Relat Res. 1963;28:111–119.]]></a:t>
            </a:r>
            <a:br/>
            <a:r>
              <a:rPr lang="en-US" strike="noStrike" sz="1200" spc="0" u="none" cap="none">
                <a:solidFill>
                  <a:srgbClr val="1E293B">
                    <a:alpha val="100000"/>
                  </a:srgbClr>
                </a:solidFill>
                <a:latin typeface="Calibri"/>
              </a:rPr>
              <a:t><![CDATA[Bannister GC et al. The management of acute acromioclavicular dislocation. J Bone Joint Surg Br. 1989.]]></a:t>
            </a:r>
            <a:br/>
            <a:r>
              <a:rPr lang="en-US" strike="noStrike" sz="1200" spc="0" u="none" cap="none">
                <a:solidFill>
                  <a:srgbClr val="1E293B">
                    <a:alpha val="100000"/>
                  </a:srgbClr>
                </a:solidFill>
                <a:latin typeface="Calibri"/>
              </a:rPr>
              <a:t><![CDATA[Mazzocca AD et al. A biomechanical evaluation of an anatomical coracoclavicular ligament reconstruction. Am J Sports Med. 2006.]]></a:t>
            </a:r>
            <a:br/>
            <a:r>
              <a:rPr lang="en-US" strike="noStrike" sz="1200" spc="0" u="none" cap="none">
                <a:solidFill>
                  <a:srgbClr val="1E293B">
                    <a:alpha val="100000"/>
                  </a:srgbClr>
                </a:solidFill>
                <a:latin typeface="Calibri"/>
              </a:rPr>
              <a:t><![CDATA[Gowd AK et al. Operative management of acromioclavicular separations — a systematic review and meta-analysis. Am J Sports Med. 201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cromio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sprain; II: AC torn, CC intact; III: AC+CC torn with superior displacement. IV: posterior displacement; V: marked superior displacement; VI: inferior displacement (rare). I–II non-op; III individualized; IV–VI requi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ckwood Classification — AC Joint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cromioclavicular Joint Injuries]]></a:t>
            </a:r>
            <a:br/>
            <a:br/>
            <a:r>
              <a:rPr lang="en-US" strike="noStrike" sz="1400" spc="0" u="none" cap="none">
                <a:solidFill>
                  <a:srgbClr val="1E293B">
                    <a:alpha val="100000"/>
                  </a:srgbClr>
                </a:solidFill>
                <a:latin typeface="Calibri"/>
              </a:rPr>
              <a:t><![CDATA[Acromioclavicular (AC) joint injuries are among the most common shoulder injuries, accounting for approximately 9% of all shoulder girdle injuries and up to 40% of shoulder injuries in contact athletes (rugby, football, American football, ice hockey). They range from simple ligament sprains to complete dislocations with wide displacement of the clavicle relative to the acromion. The Rockwood classification (1984), developed by Charles Rockwood and expanded from the original Tossy (1963) three-type system, divides AC joint injuries into six types based on the degree of clavicular displacement, the direction of that displacement, and the integrity of the various stabilising structures. This classification directly guides management — from conservative for Types I–III to operative for Types IV–VI — and remains the universal standard for AC joint injury 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anatomy and stabilisers: the acromioclavicular joint is a diarthrodial joint between the lateral clavicle and the acromion process; it has a fibrocartilaginous intra-articular disc (meniscus) that degenerates with age; the stabilising structures are: (1) the AC ligaments (superior and inferior AC ligaments) — the primary horizontal stabilisers of the AC joint, resisting anteroposterior translation; (2) the coracoclavicular (CC) ligaments — consisting of the trapezoid (lateral) and conoid (medial) ligaments running from the coracoid process to the undersurface of the clavicle; the CC ligaments are the primary VERTICAL stabilisers of the AC joint, resisting superior clavicular displacement; their integrity is the key determinant of injury severity in the Rockwood classification; (3) the deltotrapezial fascia — a dynamic stabiliser; (4) the acromial surface of the clavicle and the AC joint capsu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 direct fall onto the tip of the shoulder (the outstretched arm is NOT the mechanism — it is a direct impact on the `point of the shoulder`) drives the acromion inferiorly relative to the distal clavicle; the AC ligaments fail first, then the CC ligaments; in Types IV–VI, the clavicle is displaced in unusual directions (posterior, inferior) by additional fo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ckwood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AC Ligaments]]></a:t>
            </a:r>
            <a:br/>
            <a:r>
              <a:rPr lang="en-US" strike="noStrike" sz="1400" spc="0" u="none" cap="none">
                <a:solidFill>
                  <a:srgbClr val="1E293B">
                    <a:alpha val="100000"/>
                  </a:srgbClr>
                </a:solidFill>
                <a:latin typeface="Calibri"/>
              </a:rPr>
              <a:t><![CDATA[CC Ligaments]]></a:t>
            </a:r>
            <a:br/>
            <a:r>
              <a:rPr lang="en-US" strike="noStrike" sz="1400" spc="0" u="none" cap="none">
                <a:solidFill>
                  <a:srgbClr val="1E293B">
                    <a:alpha val="100000"/>
                  </a:srgbClr>
                </a:solidFill>
                <a:latin typeface="Calibri"/>
              </a:rPr>
              <a:t><![CDATA[Deltotrapezial Fascia]]></a:t>
            </a:r>
            <a:br/>
            <a:r>
              <a:rPr lang="en-US" strike="noStrike" sz="1400" spc="0" u="none" cap="none">
                <a:solidFill>
                  <a:srgbClr val="1E293B">
                    <a:alpha val="100000"/>
                  </a:srgbClr>
                </a:solidFill>
                <a:latin typeface="Calibri"/>
              </a:rPr>
              <a:t><![CDATA[Clavicular Displacement]]></a:t>
            </a:r>
            <a:br/>
            <a:r>
              <a:rPr lang="en-US" strike="noStrike" sz="1400" spc="0" u="none" cap="none">
                <a:solidFill>
                  <a:srgbClr val="1E293B">
                    <a:alpha val="100000"/>
                  </a:srgbClr>
                </a:solidFill>
                <a:latin typeface="Calibri"/>
              </a:rPr>
              <a:t><![CDATA[Radiological Finding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Sprain]]></a:t>
            </a:r>
            <a:br/>
            <a:r>
              <a:rPr lang="en-US" strike="noStrike" sz="1400" spc="0" u="none" cap="none">
                <a:solidFill>
                  <a:srgbClr val="1E293B">
                    <a:alpha val="100000"/>
                  </a:srgbClr>
                </a:solidFill>
                <a:latin typeface="Calibri"/>
              </a:rPr>
              <a:t><![CDATA[SPRAINED (microscopic tears; ligament intact)]]></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None — clavicle in normal anatomical position]]></a:t>
            </a:r>
            <a:br/>
            <a:r>
              <a:rPr lang="en-US" strike="noStrike" sz="1400" spc="0" u="none" cap="none">
                <a:solidFill>
                  <a:srgbClr val="1E293B">
                    <a:alpha val="100000"/>
                  </a:srgbClr>
                </a:solidFill>
                <a:latin typeface="Calibri"/>
              </a:rPr>
              <a:t><![CDATA[Normal X-ray; CC distance normal; AC joint space normal; tenderness on palpation over the AC joint but no radiological abnormality]]></a:t>
            </a:r>
            <a:br/>
            <a:r>
              <a:rPr lang="en-US" strike="noStrike" sz="1400" spc="0" u="none" cap="none">
                <a:solidFill>
                  <a:srgbClr val="1E293B">
                    <a:alpha val="100000"/>
                  </a:srgbClr>
                </a:solidFill>
                <a:latin typeface="Calibri"/>
              </a:rPr>
              <a:t><![CDATA[NON-OPERATIVE — arm sling for comfort; ice; NSAIDs; physiotherapy after pain settles (1–2 weeks); return to sport 1–2 weeks; excellent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Disruption]]></a:t>
            </a:r>
            <a:br/>
            <a:r>
              <a:rPr lang="en-US" strike="noStrike" sz="1400" spc="0" u="none" cap="none">
                <a:solidFill>
                  <a:srgbClr val="1E293B">
                    <a:alpha val="100000"/>
                  </a:srgbClr>
                </a:solidFill>
                <a:latin typeface="Calibri"/>
              </a:rPr>
              <a:t><![CDATA[RUPTURED (complete tear of AC ligaments)]]></a:t>
            </a:r>
            <a:br/>
            <a:r>
              <a:rPr lang="en-US" strike="noStrike" sz="1400" spc="0" u="none" cap="none">
                <a:solidFill>
                  <a:srgbClr val="1E293B">
                    <a:alpha val="100000"/>
                  </a:srgbClr>
                </a:solidFill>
                <a:latin typeface="Calibri"/>
              </a:rPr>
              <a:t><![CDATA[SPRAINED (intact but partially stretched)]]></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MINIMAL — the clavicle is slightly elevated (CC ligaments still intact and partially restrain upward displacement); the AC joint space is slightly widened]]></a:t>
            </a:r>
            <a:br/>
            <a:r>
              <a:rPr lang="en-US" strike="noStrike" sz="1400" spc="0" u="none" cap="none">
                <a:solidFill>
                  <a:srgbClr val="1E293B">
                    <a:alpha val="100000"/>
                  </a:srgbClr>
                </a:solidFill>
                <a:latin typeface="Calibri"/>
              </a:rPr>
              <a:t><![CDATA[Slight widening of the AC joint space (<50% elevation of the clavicle relative to the acromion); CC distance slightly increased (<25% increase compared to normal side); the `step` deformity is minimal; stress views (gravity stress — the patient holds a weight in the hand to stress the AC joint) may help differentiate Type II from Type III]]></a:t>
            </a:r>
            <a:br/>
            <a:r>
              <a:rPr lang="en-US" strike="noStrike" sz="1400" spc="0" u="none" cap="none">
                <a:solidFill>
                  <a:srgbClr val="1E293B">
                    <a:alpha val="100000"/>
                  </a:srgbClr>
                </a:solidFill>
                <a:latin typeface="Calibri"/>
              </a:rPr>
              <a:t><![CDATA[NON-OPERATIVE — arm sling for 1–2 weeks; physiotherapy; return to sport 2–4 weeks; same management as Type I but slightly longer recovery; excellent prognosis; no operative interventio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Complete dislocation]]></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 (complete tear of both trapezoid and conoid)]]></a:t>
            </a:r>
            <a:br/>
            <a:r>
              <a:rPr lang="en-US" strike="noStrike" sz="1400" spc="0" u="none" cap="none">
                <a:solidFill>
                  <a:srgbClr val="1E293B">
                    <a:alpha val="100000"/>
                  </a:srgbClr>
                </a:solidFill>
                <a:latin typeface="Calibri"/>
              </a:rPr>
              <a:t><![CDATA[INTACT but stretched]]></a:t>
            </a:r>
            <a:br/>
            <a:r>
              <a:rPr lang="en-US" strike="noStrike" sz="1400" spc="0" u="none" cap="none">
                <a:solidFill>
                  <a:srgbClr val="1E293B">
                    <a:alpha val="100000"/>
                  </a:srgbClr>
                </a:solidFill>
                <a:latin typeface="Calibri"/>
              </a:rPr>
              <a:t><![CDATA[SUPERIOR displacement of the clavicle (100% displacement — the clavicle is displaced SUPERIORLY by 100% of the clavicular width); the CC interspace is increased by 25–100% compared to the normal side; the acromion descends while the clavicle remains at its height (the `piano key sign` — the distal clavicle can be pressed inferiorly but springs back up when released)]]></a:t>
            </a:r>
            <a:br/>
            <a:r>
              <a:rPr lang="en-US" strike="noStrike" sz="1400" spc="0" u="none" cap="none">
                <a:solidFill>
                  <a:srgbClr val="1E293B">
                    <a:alpha val="100000"/>
                  </a:srgbClr>
                </a:solidFill>
                <a:latin typeface="Calibri"/>
              </a:rPr>
              <a:t><![CDATA[The CC distance is increased (25–100% increase over normal); the AC joint is completely separated; the clavicle appears elevated on the AP shoulder X-ray; gravity stress views confirm the complete CC ligament disruption by showing further widening; compare the CC distance bilaterally]]></a:t>
            </a:r>
            <a:br/>
            <a:r>
              <a:rPr lang="en-US" strike="noStrike" sz="1400" spc="0" u="none" cap="none">
                <a:solidFill>
                  <a:srgbClr val="1E293B">
                    <a:alpha val="100000"/>
                  </a:srgbClr>
                </a:solidFill>
                <a:latin typeface="Calibri"/>
              </a:rPr>
              <a:t><![CDATA[CONTROVERSIAL — the management of Type III AC joint dislocations remains the most debated topic in shoulder surgery; current evidence: most patients achieve satisfactory functional outcomes with non-operative management (3–6 weeks in a sling ± strapping, then physiotherapy); OPERATIVE management (various CC ligament reconstruction techniques or AC joint stabilisation — hook plate, Tight-Rope/ZipTight suture button, CC ligament reconstruction with allograft/autograft) is reserved for: (1) high-demand overhead athletes requiring early return to sport; (2) manual workers; (3) patients with persistent pain and dysfunction at 3 months; (4) type III with significant cosmetic concern; the AAOS and BSSH recommend non-operative as first-line for Type III; operative is NOT routinely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6">
  <a:themeElements>
    <a:clrScheme name="Theme8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2026-06-15T08:46:18Z</dcterms:created>
  <dcterms:modified xsi:type="dcterms:W3CDTF">2026-06-15T08:46:18Z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