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8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ickets — Orthopaedic Sequela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Milkman fractures) are pathognomonic of osteomalacia in adults — bilateral, symmetrical, perpendicular to cortex; medial femoral neck is classic site; distinguish from stress fractures (which are transverse and often uni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erosion on radial aspect of middle phalanges of hand = secondary hyperparathyroidism — classic sign of 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a:t>
            </a:r>
            <a:br/>
            <a:r>
              <a:rPr lang="en-US" strike="noStrike" sz="1400" spc="0" u="none" cap="none">
                <a:solidFill>
                  <a:srgbClr val="1E293B">
                    <a:alpha val="100000"/>
                  </a:srgbClr>
                </a:solidFill>
                <a:latin typeface="Calibri"/>
              </a:rPr>
              <a:t><![CDATA[PO4]]></a:t>
            </a:r>
            <a:br/>
            <a:r>
              <a:rPr lang="en-US" strike="noStrike" sz="1400" spc="0" u="none" cap="none">
                <a:solidFill>
                  <a:srgbClr val="1E293B">
                    <a:alpha val="100000"/>
                  </a:srgbClr>
                </a:solidFill>
                <a:latin typeface="Calibri"/>
              </a:rPr>
              <a:t><![CDATA[ALP]]></a:t>
            </a:r>
            <a:br/>
            <a:r>
              <a:rPr lang="en-US" strike="noStrike" sz="1400" spc="0" u="none" cap="none">
                <a:solidFill>
                  <a:srgbClr val="1E293B">
                    <a:alpha val="100000"/>
                  </a:srgbClr>
                </a:solidFill>
                <a:latin typeface="Calibri"/>
              </a:rPr>
              <a:t><![CDATA[PTH]]></a:t>
            </a:r>
            <a:br/>
            <a:r>
              <a:rPr lang="en-US" strike="noStrike" sz="1400" spc="0" u="none" cap="none">
                <a:solidFill>
                  <a:srgbClr val="1E293B">
                    <a:alpha val="100000"/>
                  </a:srgbClr>
                </a:solidFill>
                <a:latin typeface="Calibri"/>
              </a:rPr>
              <a:t><![CDATA[25-OHD]]></a:t>
            </a:r>
            <a:br/>
            <a:r>
              <a:rPr lang="en-US" strike="noStrike" sz="1400" spc="0" u="none" cap="none">
                <a:solidFill>
                  <a:srgbClr val="1E293B">
                    <a:alpha val="100000"/>
                  </a:srgbClr>
                </a:solidFill>
                <a:latin typeface="Calibri"/>
              </a:rPr>
              <a:t><![CDATA[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Vit D deficiency)]]></a:t>
            </a:r>
            <a:br/>
            <a:r>
              <a:rPr lang="en-US" strike="noStrike" sz="1400" spc="0" u="none" cap="none">
                <a:solidFill>
                  <a:srgbClr val="1E293B">
                    <a:alpha val="100000"/>
                  </a:srgbClr>
                </a:solidFill>
                <a:latin typeface="Calibri"/>
              </a:rPr>
              <a:t><![CDATA[Low/N]]></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hypophosphataemic)]]></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Very 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Very high]]></a:t>
            </a:r>
            <a:br/>
            <a:r>
              <a:rPr lang="en-US" strike="noStrike" sz="1400" spc="0" u="none" cap="none">
                <a:solidFill>
                  <a:srgbClr val="1E293B">
                    <a:alpha val="100000"/>
                  </a:srgbClr>
                </a:solidFill>
                <a:latin typeface="Calibri"/>
              </a:rPr>
              <a:t><![CDATA[Normal/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distinguishing feature: normal calcium, normal PTH, low phosphate — unlike nutritional rickets where calcium is also low and PTH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 elevated in ALL active rickets — best single marker of disease activity; normalises with effec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23: elevated in XLH and oncogenic osteomalacia — measured in specialist centres; guides targeted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equelae & Deformities]]></a:t>
            </a:r>
            <a:br/>
            <a:br/>
            <a:r>
              <a:rPr lang="en-US" strike="noStrike" sz="1400" spc="0" u="none" cap="none">
                <a:solidFill>
                  <a:srgbClr val="1E293B">
                    <a:alpha val="100000"/>
                  </a:srgbClr>
                </a:solidFill>
                <a:latin typeface="Calibri"/>
              </a:rPr>
              <a:t><![CDATA[Genu varum: most common lower limb deformity in nutritional and XLH rickets; predominantly tibial; weight-bearing through weak physis causes progressive b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 more common in late-treated or hypophosphataemic rickets; predominantly distal femo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xa vara: neck-shaft angle <120°; femoral neck bowing; Trendelenburg gait; develops from physeal weakness at proximal femur — Hilgenreiner epiphyseal angle (HEA) >60° indicates risk of progression and need for valgus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uncommon but reported; from asymmetric vertebral growth and muscle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Looser zones can complete as true fractures with minor trauma in adults; femoral neck, pubic rami most common; treat underlying metabolic disease fir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tal abnormalities: enamel hypoplasia, dental abscesses — particularly in XLH; mandibular tori (bony outgrowths) in XL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 stature: universal in untreated rickets — physeal growth arrest from mineralisation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Nutritional rickets: vitamin D supplementation (high-dose loading then maintenance); calcium supplementation; dietary counselling; sunlight exposure; ALP normalisation confirms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oral phosphate supplementation + calcitriol (active vitamin D) — conventional treatment; multiple daily doses required; risk of nephrocalcinosis with over-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osumab (Crysvita): anti-FGF23 monoclonal antibody — FDA/EMA approved for XLH in children and adults; significantly superior to conventional therapy in normalising phosphate and improving growth, rickets severity, and walking ability; given subcutaneously every 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 calcitriol (1,25-OHD) replacement — bypasses defective 1α-hydroxylase; excell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alfacalcidol or calcitriol; phosphate binders; dialysis or transplantation for end-stage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iming rule: never correct deformity in active rickets — operate only when biochemically controlled (ALP normalised, phosphate maintained); operating in active disease leads to recurrent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Deformity]]></a:t>
            </a:r>
            <a:br/>
            <a:br/>
            <a:r>
              <a:rPr lang="en-US" strike="noStrike" sz="1400" spc="0" u="none" cap="none">
                <a:solidFill>
                  <a:srgbClr val="1E293B">
                    <a:alpha val="100000"/>
                  </a:srgbClr>
                </a:solidFill>
                <a:latin typeface="Calibri"/>
              </a:rPr>
              <a:t><![CDATA[Hemiepiphysiodesis (guided growth): first-line for genu varum/valgum in skeletally immature with >2 years growth remaining and well-controlled disease; tension band plate on the convex side; gradual correction over 12–24 months; reversible]]>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for severe deformity, skeletal maturity, or when guided growth insufficient; tibial osteotomy for varum; distal femoral osteotomy for valgum; fix with intramedullary nail or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acher TD, Clarke BL. Vitamin D insufficiency. Mayo Clin Proc. 2011;86(1):50–60.]]></a:t>
            </a:r>
            <a:br/>
            <a:r>
              <a:rPr lang="en-US" strike="noStrike" sz="1200" spc="0" u="none" cap="none">
                <a:solidFill>
                  <a:srgbClr val="1E293B">
                    <a:alpha val="100000"/>
                  </a:srgbClr>
                </a:solidFill>
                <a:latin typeface="Calibri"/>
              </a:rPr>
              <a:t><![CDATA[Carpenter TO et al. Burosumab therapy in children with X-linked hypophosphataemia. N Engl J Med. 2018;378(21):1987–1998.]]></a:t>
            </a:r>
            <a:br/>
            <a:r>
              <a:rPr lang="en-US" strike="noStrike" sz="1200" spc="0" u="none" cap="none">
                <a:solidFill>
                  <a:srgbClr val="1E293B">
                    <a:alpha val="100000"/>
                  </a:srgbClr>
                </a:solidFill>
                <a:latin typeface="Calibri"/>
              </a:rPr>
              <a:t><![CDATA[Imel EA et al. Burosumab versus conventional therapy in children with XLH: an open-label randomised trial. Lancet. 2019;394(10199):622–623.]]></a:t>
            </a:r>
            <a:br/>
            <a:r>
              <a:rPr lang="en-US" strike="noStrike" sz="1200" spc="0" u="none" cap="none">
                <a:solidFill>
                  <a:srgbClr val="1E293B">
                    <a:alpha val="100000"/>
                  </a:srgbClr>
                </a:solidFill>
                <a:latin typeface="Calibri"/>
              </a:rPr>
              <a:t><![CDATA[Pettifor JM. Nutritional rickets: deficiency of vitamin D, calcium, or both? Am J Clin Nutr. 2004;80(6 Suppl):1725S–1729S.]]></a:t>
            </a:r>
            <a:br/>
            <a:r>
              <a:rPr lang="en-US" strike="noStrike" sz="1200" spc="0" u="none" cap="none">
                <a:solidFill>
                  <a:srgbClr val="1E293B">
                    <a:alpha val="100000"/>
                  </a:srgbClr>
                </a:solidFill>
                <a:latin typeface="Calibri"/>
              </a:rPr>
              <a:t><![CDATA[Lewiecki EM, Gordon CM. Skeletal disorders associated with rickets and osteomalacia. Endocrinol Metab Clin North Am. 2007.]]></a:t>
            </a:r>
            <a:br/>
            <a:r>
              <a:rPr lang="en-US" strike="noStrike" sz="1200" spc="0" u="none" cap="none">
                <a:solidFill>
                  <a:srgbClr val="1E293B">
                    <a:alpha val="100000"/>
                  </a:srgbClr>
                </a:solidFill>
                <a:latin typeface="Calibri"/>
              </a:rPr>
              <a:t><![CDATA[Agrawal N et al. Paediatric orthopaedic manifestations of metabolic bone disease. J Pediatr Orthop. 2010.]]></a:t>
            </a:r>
            <a:br/>
            <a:r>
              <a:rPr lang="en-US" strike="noStrike" sz="1200" spc="0" u="none" cap="none">
                <a:solidFill>
                  <a:srgbClr val="1E293B">
                    <a:alpha val="100000"/>
                  </a:srgbClr>
                </a:solidFill>
                <a:latin typeface="Calibri"/>
              </a:rPr>
              <a:t><![CDATA[Campbells Operative Orthopaedics. 14th Edition.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ailure of mineralization at the growth plate → metaphyseal cupping, fraying, and splaying with genu varum/valgum. Differentiate **nutritional vitamin D deficiency** from **X‑linked hypophosphatemic rickets (XLH)** and renal rickets; labs guide diagnosis. Medical therapy first: vitamin D and calcium for nutritional; **phosphate + active vitamin D** (calcitriol) for XLH; burosumab in select cases. Orthopaedic: guided growth hemiepiphysiodesis for coronal deformity; corrective osteotomy when severe/rigid or after metabolic control. Beware Looser zones (pseudofractures) and bone pain; correct biochemistry pre‑op to improv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ickets — Orthopaedic Sequela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Rickets is a disorder of impaired mineralisation of the growing skeleton, affecting the physis and osteoid in children. In adults, the equivalent condition is osteomalacia (affecting unmineralised osteoid in formed bone). Rickets produces characteristic radiographic signs, skeletal deformity, and growth disturbance. The orthopaedic sequelae — including long bone deformity, stress fractures, and pathological fractures — require both medical optimisation and surgical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rickets (Vitamin D deficiency): most common worldwide; inadequate sunlight exposure, poor dietary intake, malabsorption, exclusive breastfeeding without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inked hypophosphataemic rickets (XLH): most common hereditary form; X-linked dominant; PHEX gene mutation → elevated FGF23 → phosphate wasting in renal tubules; normal calcium and PTH; low phosphate; low-normal 25-OHD; normal or low 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dependent rickets (VDDR): Type I (1α-hydroxylase deficiency); Type II (vitamin D receptor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genic osteomalacia: FGF23-secreting mesenchymal tumour — phosphaturia and osteomalacia; resolves on tumour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chronic kidney disease impairs 1,25-OHD synthesis; secondary hyperparathyroidism; complex metabol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aemic forms generally more resistant to treatment and more prone to recurrent deformity afte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Normal mineralisation requires: adequate calcium, phosphate, alkaline phosphatase, and vitamin D (1,25-dihydroxycholecalcife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failure of provisional calcification at the zone of hypertrophy in the physis — widened, irregular, frayed physis on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s widens and softens — weight-bearing causes deformity through the structurally weak physis; classic bowing deformity res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accumulates unmineralised — bone is soft and deformable; cortices thin; pseudofractures (Looser zones) develop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hyperparathyroidism: low calcium stimulates PTH → phosphate wasting → worsens mineralisation deficit; subperiosteal resorption on radial aspect of middle phalanges (classic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markedly elevated in active rickets — useful screening and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Active Rickets]]></a:t>
            </a:r>
            <a:br/>
            <a:br/>
            <a:br/>
            <a:br/>
            <a:b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eal widening]]></a:t>
            </a:r>
            <a:br/>
            <a:r>
              <a:rPr lang="en-US" strike="noStrike" sz="1400" spc="0" u="none" cap="none">
                <a:solidFill>
                  <a:srgbClr val="1E293B">
                    <a:alpha val="100000"/>
                  </a:srgbClr>
                </a:solidFill>
                <a:latin typeface="Calibri"/>
              </a:rPr>
              <a:t><![CDATA[Increased physis width; irregular, frayed metaphyseal margin]]></a:t>
            </a:r>
            <a:br/>
            <a:r>
              <a:rPr lang="en-US" strike="noStrike" sz="1400" spc="0" u="none" cap="none">
                <a:solidFill>
                  <a:srgbClr val="1E293B">
                    <a:alpha val="100000"/>
                  </a:srgbClr>
                </a:solidFill>
                <a:latin typeface="Calibri"/>
              </a:rPr>
              <a:t><![CDATA[Most prominent at wrist (distal radius/ulna),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pping]]></a:t>
            </a:r>
            <a:br/>
            <a:r>
              <a:rPr lang="en-US" strike="noStrike" sz="1400" spc="0" u="none" cap="none">
                <a:solidFill>
                  <a:srgbClr val="1E293B">
                    <a:alpha val="100000"/>
                  </a:srgbClr>
                </a:solidFill>
                <a:latin typeface="Calibri"/>
              </a:rPr>
              <a:t><![CDATA[Concave, cup-shaped metaphysis]]></a:t>
            </a:r>
            <a:br/>
            <a:r>
              <a:rPr lang="en-US" strike="noStrike" sz="1400" spc="0" u="none" cap="none">
                <a:solidFill>
                  <a:srgbClr val="1E293B">
                    <a:alpha val="100000"/>
                  </a:srgbClr>
                </a:solidFill>
                <a:latin typeface="Calibri"/>
              </a:rPr>
              <a:t><![CDATA[Distal radius, 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ying]]></a:t>
            </a:r>
            <a:br/>
            <a:r>
              <a:rPr lang="en-US" strike="noStrike" sz="1400" spc="0" u="none" cap="none">
                <a:solidFill>
                  <a:srgbClr val="1E293B">
                    <a:alpha val="100000"/>
                  </a:srgbClr>
                </a:solidFill>
                <a:latin typeface="Calibri"/>
              </a:rPr>
              <a:t><![CDATA[Irregular, brush-like metaphyseal border]]></a:t>
            </a:r>
            <a:br/>
            <a:r>
              <a:rPr lang="en-US" strike="noStrike" sz="1400" spc="0" u="none" cap="none">
                <a:solidFill>
                  <a:srgbClr val="1E293B">
                    <a:alpha val="100000"/>
                  </a:srgbClr>
                </a:solidFill>
                <a:latin typeface="Calibri"/>
              </a:rPr>
              <a:t><![CDATA[All active growth 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pseudofractures)]]></a:t>
            </a:r>
            <a:br/>
            <a:r>
              <a:rPr lang="en-US" strike="noStrike" sz="1400" spc="0" u="none" cap="none">
                <a:solidFill>
                  <a:srgbClr val="1E293B">
                    <a:alpha val="100000"/>
                  </a:srgbClr>
                </a:solidFill>
                <a:latin typeface="Calibri"/>
              </a:rPr>
              <a:t><![CDATA[Lucent bands perpendicular to cortex; unmineralised osteoid seams]]></a:t>
            </a:r>
            <a:br/>
            <a:r>
              <a:rPr lang="en-US" strike="noStrike" sz="1400" spc="0" u="none" cap="none">
                <a:solidFill>
                  <a:srgbClr val="1E293B">
                    <a:alpha val="100000"/>
                  </a:srgbClr>
                </a:solidFill>
                <a:latin typeface="Calibri"/>
              </a:rPr>
              <a:t><![CDATA[Femoral neck, pubic rami, ribs, scapula (adults —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deformity]]></a:t>
            </a:r>
            <a:br/>
            <a:r>
              <a:rPr lang="en-US" strike="noStrike" sz="1400" spc="0" u="none" cap="none">
                <a:solidFill>
                  <a:srgbClr val="1E293B">
                    <a:alpha val="100000"/>
                  </a:srgbClr>
                </a:solidFill>
                <a:latin typeface="Calibri"/>
              </a:rPr>
              <a:t><![CDATA[Genu varum (most common) or genu valgum]]></a:t>
            </a:r>
            <a:br/>
            <a:r>
              <a:rPr lang="en-US" strike="noStrike" sz="1400" spc="0" u="none" cap="none">
                <a:solidFill>
                  <a:srgbClr val="1E293B">
                    <a:alpha val="100000"/>
                  </a:srgbClr>
                </a:solidFill>
                <a:latin typeface="Calibri"/>
              </a:rPr>
              <a:t><![CDATA[Tibia,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a:t>
            </a:r>
            <a:br/>
            <a:r>
              <a:rPr lang="en-US" strike="noStrike" sz="1400" spc="0" u="none" cap="none">
                <a:solidFill>
                  <a:srgbClr val="1E293B">
                    <a:alpha val="100000"/>
                  </a:srgbClr>
                </a:solidFill>
                <a:latin typeface="Calibri"/>
              </a:rPr>
              <a:t><![CDATA[Costochondral junction swelling — beading of ribs]]></a:t>
            </a:r>
            <a:br/>
            <a:r>
              <a:rPr lang="en-US" strike="noStrike" sz="1400" spc="0" u="none" cap="none">
                <a:solidFill>
                  <a:srgbClr val="1E293B">
                    <a:alpha val="100000"/>
                  </a:srgbClr>
                </a:solidFill>
                <a:latin typeface="Calibri"/>
              </a:rPr>
              <a:t><![CDATA[Chest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2026-06-13T13:32:35Z</dcterms:created>
  <dcterms:modified xsi:type="dcterms:W3CDTF">2026-06-13T13:32:35Z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